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7" r:id="rId2"/>
    <p:sldId id="292" r:id="rId3"/>
    <p:sldId id="345" r:id="rId4"/>
    <p:sldId id="293" r:id="rId5"/>
    <p:sldId id="260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294" r:id="rId15"/>
    <p:sldId id="311" r:id="rId16"/>
    <p:sldId id="295" r:id="rId17"/>
    <p:sldId id="296" r:id="rId18"/>
    <p:sldId id="315" r:id="rId19"/>
    <p:sldId id="317" r:id="rId20"/>
    <p:sldId id="297" r:id="rId21"/>
    <p:sldId id="316" r:id="rId22"/>
    <p:sldId id="339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66" r:id="rId36"/>
    <p:sldId id="367" r:id="rId37"/>
    <p:sldId id="368" r:id="rId38"/>
    <p:sldId id="369" r:id="rId39"/>
    <p:sldId id="370" r:id="rId40"/>
    <p:sldId id="371" r:id="rId41"/>
    <p:sldId id="372" r:id="rId42"/>
    <p:sldId id="373" r:id="rId43"/>
    <p:sldId id="374" r:id="rId44"/>
    <p:sldId id="375" r:id="rId45"/>
    <p:sldId id="376" r:id="rId46"/>
    <p:sldId id="377" r:id="rId47"/>
    <p:sldId id="378" r:id="rId48"/>
    <p:sldId id="379" r:id="rId49"/>
    <p:sldId id="380" r:id="rId50"/>
    <p:sldId id="381" r:id="rId51"/>
    <p:sldId id="382" r:id="rId52"/>
    <p:sldId id="291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84951" autoAdjust="0"/>
  </p:normalViewPr>
  <p:slideViewPr>
    <p:cSldViewPr>
      <p:cViewPr varScale="1">
        <p:scale>
          <a:sx n="89" d="100"/>
          <a:sy n="89" d="100"/>
        </p:scale>
        <p:origin x="177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CC9BCB-CA67-43DA-876D-29E21CEB0B5F}" type="datetimeFigureOut">
              <a:rPr lang="en-US"/>
              <a:pPr>
                <a:defRPr/>
              </a:pPr>
              <a:t>6/20/2017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524B2-D99B-4CAC-A6D4-A1815A999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51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51203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5120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566626-B240-4C94-B4FC-13B27992358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21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2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03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40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10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DD29E2-EF0D-46C1-8859-1FFD30ED4DB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93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F21146-8287-49A2-9C33-B0D4AEFF44E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04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E95A57-89A5-4EC4-BD63-A6AD4EF1E6F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672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92DA37-A63C-41DA-A82A-77786F71F80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638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1F7D4E-CF12-4ABB-8E12-8B61D0625E8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03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65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CD43BE-2FB1-4FFD-88AC-F659F1E0C08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83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D65B42-F00A-44A2-9C44-D240139B55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926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16AF4-A6C0-4ED2-9E73-EAA23F514E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908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16AF4-A6C0-4ED2-9E73-EAA23F514E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95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799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403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234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559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936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845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29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CD43BE-2FB1-4FFD-88AC-F659F1E0C08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735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14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602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81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960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883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2240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845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1575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078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8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FA1E7A-93F6-4C58-80F0-4F3C4F7829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5707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496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02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703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2171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8980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0333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0337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9532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381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17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55299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55300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E6E2BA-A0CE-4B7C-9D19-1D5F50046F4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5962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9287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6814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8704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87046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51D495-8B2A-48B6-BB65-B39D1FB5F8A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92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84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37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2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3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 userDrawn="1"/>
        </p:nvSpPr>
        <p:spPr bwMode="auto">
          <a:xfrm>
            <a:off x="8226425" y="6489700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Tahoma" pitchFamily="34" charset="0"/>
                <a:cs typeface="+mn-cs"/>
              </a:rPr>
              <a:t> </a:t>
            </a:r>
            <a:r>
              <a:rPr lang="en-US" sz="1400" dirty="0">
                <a:latin typeface="Tahoma" pitchFamily="34" charset="0"/>
                <a:cs typeface="+mn-cs"/>
              </a:rPr>
              <a:t>- </a:t>
            </a:r>
            <a:fld id="{29857785-9AFC-4657-BD44-C78D8DFF6395}" type="slidenum">
              <a:rPr lang="en-US" sz="1400">
                <a:latin typeface="Tahoma" pitchFamily="34" charset="0"/>
                <a:cs typeface="+mn-cs"/>
              </a:rPr>
              <a:pPr algn="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Tahoma" pitchFamily="34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7150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76CF9-CD68-4184-9018-CAED80C51C69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08725"/>
            <a:ext cx="6858000" cy="47307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BDBD6-BCE9-4353-9F5A-60AB9769A70C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B6BAF991-1551-409F-AC3F-A61538D7C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3AC1-0660-4948-8F4D-6F28034F61F8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1CC53EF1-00F4-477C-81C1-9448EE175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D00BB-B5E9-4851-B557-474A0B4F8EEC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59AB2A30-0DE0-446F-A372-139FB6FBB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4CE5D-A510-42BF-81C0-ABB0592EDEE3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A7D328AA-4791-411E-846F-FF65AFCF0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13CED-8D06-4DD0-8CEA-72A5145EBA32}" type="datetime1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4DB2B5AE-3D90-433C-AD7A-F399AE3D1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ED253-6034-4DBC-B22F-7E1F3A06F818}" type="datetime1">
              <a:rPr lang="en-US" smtClean="0"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B14B2774-ECF2-4516-B14A-CEF6629ED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57150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804D8-6691-432E-9A8B-528896F9ADD3}" type="datetime1">
              <a:rPr lang="en-US" smtClean="0"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84925"/>
            <a:ext cx="6858000" cy="47307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©2016 Michael Werner and Mark Friedman,  Management Accounting , Werner/Friedman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6324600"/>
            <a:ext cx="1066800" cy="3968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AA29A940-8BF0-400D-A5D1-0AFB47631E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CAAC4-A5FE-4BDD-B697-5A83212581DE}" type="datetime1">
              <a:rPr lang="en-US" smtClean="0"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2A29249F-390F-4677-B0B8-3FF39AE4D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B3AB-2FC8-41E6-81D6-62C2D2598CC9}" type="datetime1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24AE43D8-48D6-4282-A255-224DD5EF1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517A8-EE2C-49FC-9ABA-A36B2A89345F}" type="datetime1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5363BBED-9E41-44BE-A3EB-44CAD640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DA5FA2-8E9B-4875-B850-05AA22BA0E70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/>
        </p:nvSpPr>
        <p:spPr bwMode="auto">
          <a:xfrm>
            <a:off x="8226425" y="6489700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Tahoma" pitchFamily="34" charset="0"/>
                <a:cs typeface="+mn-cs"/>
              </a:rPr>
              <a:t>8 </a:t>
            </a:r>
            <a:r>
              <a:rPr lang="en-US" sz="1400" dirty="0">
                <a:latin typeface="Tahoma" pitchFamily="34" charset="0"/>
                <a:cs typeface="+mn-cs"/>
              </a:rPr>
              <a:t>- </a:t>
            </a:r>
            <a:fld id="{1F09A225-D4D2-4C2F-A5BE-E0F0526CE2D1}" type="slidenum">
              <a:rPr lang="en-US" sz="1400">
                <a:latin typeface="Tahoma" pitchFamily="34" charset="0"/>
                <a:cs typeface="+mn-cs"/>
              </a:rPr>
              <a:pPr algn="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Tahoma" pitchFamily="34" charset="0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8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hangingPunct="1"/>
            <a:r>
              <a:rPr lang="en-US" dirty="0" smtClean="0"/>
              <a:t>The Capital Budget: Evaluating Capital Expenditures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©2017 Mark Friedman and Michael Werner,  Management Accounting , Friedman/Werner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Strategic Plan: The What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88720" y="2834640"/>
            <a:ext cx="676656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 is important that these plans support, rather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than conflict with, the company’s goals.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1188720" y="1828800"/>
            <a:ext cx="6766560" cy="82296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plan will identify those actions that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firm will take to achieve its goals.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8720" y="3840480"/>
            <a:ext cx="676656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is 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doing business.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Capital Budget: The How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88720" y="2834640"/>
            <a:ext cx="676656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is 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HOW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the business.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1188720" y="1828800"/>
            <a:ext cx="6766560" cy="82296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capital budget identifies scarce resource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allocations over the next several years.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8720" y="3474720"/>
            <a:ext cx="676656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capital budget focuses on acquiring and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replacing long-lived expensive assets.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Operating Budget:</a:t>
            </a:r>
            <a:br>
              <a:rPr lang="en-US" dirty="0" smtClean="0"/>
            </a:br>
            <a:r>
              <a:rPr lang="en-US" dirty="0" smtClean="0"/>
              <a:t>The Who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3200400"/>
            <a:ext cx="548640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operating budget is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WHO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the business.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1828800" y="1828800"/>
            <a:ext cx="5486400" cy="118872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operating budget establishes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who is responsible for the day-to-day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operations of the organization.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Interrelationship Among the Planning Elements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65760" y="2011680"/>
            <a:ext cx="8412480" cy="1463040"/>
            <a:chOff x="365760" y="2011680"/>
            <a:chExt cx="8412480" cy="1463040"/>
          </a:xfrm>
        </p:grpSpPr>
        <p:sp>
          <p:nvSpPr>
            <p:cNvPr id="4" name="Rectangle 3"/>
            <p:cNvSpPr/>
            <p:nvPr/>
          </p:nvSpPr>
          <p:spPr>
            <a:xfrm>
              <a:off x="365760" y="2011680"/>
              <a:ext cx="1828800" cy="146304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Goals</a:t>
              </a: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Why?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560320" y="2011680"/>
              <a:ext cx="1828800" cy="146304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Values</a:t>
              </a: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What we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believe in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54880" y="2011680"/>
              <a:ext cx="1828800" cy="146304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Vision</a:t>
              </a: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Our hope for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the future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949440" y="2011680"/>
              <a:ext cx="1828800" cy="146304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Strategy</a:t>
              </a: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Our plan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of attack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Straight Arrow Connector 11"/>
            <p:cNvCxnSpPr>
              <a:stCxn id="4" idx="3"/>
              <a:endCxn id="5" idx="1"/>
            </p:cNvCxnSpPr>
            <p:nvPr/>
          </p:nvCxnSpPr>
          <p:spPr>
            <a:xfrm>
              <a:off x="2194560" y="2743200"/>
              <a:ext cx="36576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5" idx="3"/>
              <a:endCxn id="6" idx="1"/>
            </p:cNvCxnSpPr>
            <p:nvPr/>
          </p:nvCxnSpPr>
          <p:spPr>
            <a:xfrm>
              <a:off x="4389120" y="2743200"/>
              <a:ext cx="36576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6" idx="3"/>
              <a:endCxn id="7" idx="1"/>
            </p:cNvCxnSpPr>
            <p:nvPr/>
          </p:nvCxnSpPr>
          <p:spPr>
            <a:xfrm>
              <a:off x="6583680" y="2743200"/>
              <a:ext cx="36576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914400" y="3505200"/>
            <a:ext cx="6949440" cy="2377440"/>
            <a:chOff x="914400" y="3505200"/>
            <a:chExt cx="6949440" cy="2377440"/>
          </a:xfrm>
        </p:grpSpPr>
        <p:sp>
          <p:nvSpPr>
            <p:cNvPr id="8" name="Rectangle 7"/>
            <p:cNvSpPr/>
            <p:nvPr/>
          </p:nvSpPr>
          <p:spPr>
            <a:xfrm>
              <a:off x="914400" y="4419600"/>
              <a:ext cx="1828800" cy="146304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Strategic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Plan</a:t>
              </a: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What?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Elbow Connector 17"/>
            <p:cNvCxnSpPr>
              <a:endCxn id="8" idx="0"/>
            </p:cNvCxnSpPr>
            <p:nvPr/>
          </p:nvCxnSpPr>
          <p:spPr>
            <a:xfrm rot="5400000">
              <a:off x="4389120" y="944880"/>
              <a:ext cx="914400" cy="6035040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743200" y="4389120"/>
            <a:ext cx="5486400" cy="1463040"/>
            <a:chOff x="2743200" y="4389120"/>
            <a:chExt cx="5486400" cy="1463040"/>
          </a:xfrm>
        </p:grpSpPr>
        <p:sp>
          <p:nvSpPr>
            <p:cNvPr id="9" name="Rectangle 8"/>
            <p:cNvSpPr/>
            <p:nvPr/>
          </p:nvSpPr>
          <p:spPr>
            <a:xfrm>
              <a:off x="3657600" y="4389120"/>
              <a:ext cx="1828800" cy="146304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Capital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Budget</a:t>
              </a: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How?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00800" y="4389120"/>
              <a:ext cx="1828800" cy="146304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Operating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Budget</a:t>
              </a: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Who?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Straight Arrow Connector 19"/>
            <p:cNvCxnSpPr>
              <a:stCxn id="8" idx="3"/>
              <a:endCxn id="9" idx="1"/>
            </p:cNvCxnSpPr>
            <p:nvPr/>
          </p:nvCxnSpPr>
          <p:spPr>
            <a:xfrm flipV="1">
              <a:off x="2743200" y="5120640"/>
              <a:ext cx="914400" cy="3048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9" idx="3"/>
              <a:endCxn id="10" idx="1"/>
            </p:cNvCxnSpPr>
            <p:nvPr/>
          </p:nvCxnSpPr>
          <p:spPr>
            <a:xfrm>
              <a:off x="5486400" y="5120640"/>
              <a:ext cx="9144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65760" y="2743200"/>
            <a:ext cx="6950234" cy="3139440"/>
            <a:chOff x="365760" y="2743200"/>
            <a:chExt cx="6950234" cy="3139440"/>
          </a:xfrm>
        </p:grpSpPr>
        <p:cxnSp>
          <p:nvCxnSpPr>
            <p:cNvPr id="24" name="Elbow Connector 23"/>
            <p:cNvCxnSpPr>
              <a:stCxn id="10" idx="2"/>
              <a:endCxn id="9" idx="2"/>
            </p:cNvCxnSpPr>
            <p:nvPr/>
          </p:nvCxnSpPr>
          <p:spPr>
            <a:xfrm rot="5400000">
              <a:off x="5943600" y="4480560"/>
              <a:ext cx="1588" cy="2743200"/>
            </a:xfrm>
            <a:prstGeom prst="bentConnector3">
              <a:avLst>
                <a:gd name="adj1" fmla="val 17348368"/>
              </a:avLst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0" idx="2"/>
              <a:endCxn id="8" idx="2"/>
            </p:cNvCxnSpPr>
            <p:nvPr/>
          </p:nvCxnSpPr>
          <p:spPr>
            <a:xfrm rot="5400000">
              <a:off x="4556760" y="3124200"/>
              <a:ext cx="30480" cy="5486400"/>
            </a:xfrm>
            <a:prstGeom prst="bentConnector3">
              <a:avLst>
                <a:gd name="adj1" fmla="val 850000"/>
              </a:avLst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stCxn id="10" idx="2"/>
              <a:endCxn id="4" idx="1"/>
            </p:cNvCxnSpPr>
            <p:nvPr/>
          </p:nvCxnSpPr>
          <p:spPr>
            <a:xfrm rot="5400000" flipH="1">
              <a:off x="2286000" y="822960"/>
              <a:ext cx="3108960" cy="6949440"/>
            </a:xfrm>
            <a:prstGeom prst="bentConnector4">
              <a:avLst>
                <a:gd name="adj1" fmla="val -8484"/>
                <a:gd name="adj2" fmla="val 103289"/>
              </a:avLst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Elbow Connector 29"/>
          <p:cNvCxnSpPr>
            <a:stCxn id="10" idx="3"/>
            <a:endCxn id="7" idx="3"/>
          </p:cNvCxnSpPr>
          <p:nvPr/>
        </p:nvCxnSpPr>
        <p:spPr>
          <a:xfrm flipV="1">
            <a:off x="8229600" y="2743200"/>
            <a:ext cx="548640" cy="2377440"/>
          </a:xfrm>
          <a:prstGeom prst="bentConnector3">
            <a:avLst>
              <a:gd name="adj1" fmla="val 141667"/>
            </a:avLst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3474720" y="3474720"/>
            <a:ext cx="3840480" cy="914400"/>
            <a:chOff x="3474720" y="3474720"/>
            <a:chExt cx="3840480" cy="914400"/>
          </a:xfrm>
        </p:grpSpPr>
        <p:cxnSp>
          <p:nvCxnSpPr>
            <p:cNvPr id="32" name="Shape 31"/>
            <p:cNvCxnSpPr>
              <a:stCxn id="10" idx="0"/>
              <a:endCxn id="6" idx="2"/>
            </p:cNvCxnSpPr>
            <p:nvPr/>
          </p:nvCxnSpPr>
          <p:spPr>
            <a:xfrm rot="16200000" flipV="1">
              <a:off x="6035040" y="3108960"/>
              <a:ext cx="914400" cy="1645920"/>
            </a:xfrm>
            <a:prstGeom prst="bentConnector3">
              <a:avLst>
                <a:gd name="adj1" fmla="val 75397"/>
              </a:avLst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10" idx="0"/>
              <a:endCxn id="5" idx="2"/>
            </p:cNvCxnSpPr>
            <p:nvPr/>
          </p:nvCxnSpPr>
          <p:spPr>
            <a:xfrm rot="16200000" flipV="1">
              <a:off x="4937760" y="2011680"/>
              <a:ext cx="914400" cy="3840480"/>
            </a:xfrm>
            <a:prstGeom prst="bentConnector3">
              <a:avLst>
                <a:gd name="adj1" fmla="val 75397"/>
              </a:avLst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Heptagon 38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Capital Budget: What is it?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20240" y="1646238"/>
            <a:ext cx="530352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LO2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Explain in your own words the process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of capital budgeting.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11680" y="2743200"/>
            <a:ext cx="51206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Long-lived assets are commonly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referred to as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capital assets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2011680" y="3749040"/>
            <a:ext cx="5120640" cy="155448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Whenever an expenditure is made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to purchase something, the cost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of that item will either be shown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as an expense or as an asset.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Capitalizing Assets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548640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Capitalizing the expenditure is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process of recording the expenditure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as an	asset rather than an expense.</a:t>
            </a:r>
          </a:p>
        </p:txBody>
      </p:sp>
      <p:sp>
        <p:nvSpPr>
          <p:cNvPr id="7" name="Heptagon 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LO2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200400"/>
            <a:ext cx="548640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There are no rules for setting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capitalization threshold.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Characteristics of Capital Projects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20240" y="1646238"/>
            <a:ext cx="530352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LO3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Discuss the four shared characteristics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of all capital projects.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11680" y="2743200"/>
            <a:ext cx="5120640" cy="822325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are the four shared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characteristics of capital projects?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524000" y="3840480"/>
            <a:ext cx="2286000" cy="10969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Long lives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334000" y="3840480"/>
            <a:ext cx="2286000" cy="10969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High cost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524000" y="5303520"/>
            <a:ext cx="2286000" cy="10969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Quickly sunk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costs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5334000" y="5303520"/>
            <a:ext cx="2286000" cy="10969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High degree</a:t>
            </a:r>
          </a:p>
          <a:p>
            <a:pPr algn="ctr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of risk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 autoUpdateAnimBg="0"/>
      <p:bldP spid="8" grpId="0" animBg="1" autoUpdateAnimBg="0"/>
      <p:bldP spid="9" grpId="0" animBg="1" autoUpdateAnimBg="0"/>
      <p:bldP spid="1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Cost of Capital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45920" y="1646238"/>
            <a:ext cx="585216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Describe the cost of capital and the concept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of scarce resources.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2743200"/>
            <a:ext cx="6400800" cy="822325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 of capital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represents a firm’s cost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of acquiring debt or equity financing.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3749040"/>
            <a:ext cx="640080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cost of capital is also called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cost of capital rate, required rate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of return, or the hurdle rate.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Cost of Capital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45920" y="2011680"/>
            <a:ext cx="5852160" cy="822325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 of debt capital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 the interest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 company pays to its creditors.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5920" y="3017520"/>
            <a:ext cx="585216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 of equity capital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 what equity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investors relinquish when they invest in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one company rather than in another.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Average</a:t>
            </a:r>
            <a:br>
              <a:rPr lang="en-US" dirty="0" smtClean="0"/>
            </a:br>
            <a:r>
              <a:rPr lang="en-US" dirty="0" smtClean="0"/>
              <a:t>Cost of Capital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0160" y="1828800"/>
            <a:ext cx="658368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Combining the cost of debt financing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with the cost of equity financing is sometimes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referred to as the blended cost of capital.</a:t>
            </a:r>
          </a:p>
        </p:txBody>
      </p:sp>
      <p:sp>
        <p:nvSpPr>
          <p:cNvPr id="7" name="Heptagon 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41350" y="3657600"/>
            <a:ext cx="7861300" cy="19192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401638" eaLnBrk="0" hangingPunct="0">
              <a:defRPr/>
            </a:pPr>
            <a:r>
              <a:rPr kumimoji="1" lang="en-US" sz="2400" u="sng" dirty="0">
                <a:solidFill>
                  <a:schemeClr val="bg1"/>
                </a:solidFill>
              </a:rPr>
              <a:t>Financing</a:t>
            </a:r>
            <a:r>
              <a:rPr kumimoji="1" lang="en-US" sz="2400" dirty="0">
                <a:solidFill>
                  <a:schemeClr val="bg1"/>
                </a:solidFill>
              </a:rPr>
              <a:t>		</a:t>
            </a:r>
            <a:r>
              <a:rPr kumimoji="1" lang="en-US" sz="2400" u="sng" dirty="0">
                <a:solidFill>
                  <a:schemeClr val="bg1"/>
                </a:solidFill>
              </a:rPr>
              <a:t>% of Total</a:t>
            </a:r>
            <a:r>
              <a:rPr kumimoji="1" lang="en-US" sz="2400" dirty="0">
                <a:solidFill>
                  <a:schemeClr val="bg1"/>
                </a:solidFill>
              </a:rPr>
              <a:t>		</a:t>
            </a:r>
            <a:r>
              <a:rPr kumimoji="1" lang="en-US" sz="2400" u="sng" dirty="0">
                <a:solidFill>
                  <a:schemeClr val="bg1"/>
                </a:solidFill>
              </a:rPr>
              <a:t>Cost Rate</a:t>
            </a:r>
            <a:r>
              <a:rPr kumimoji="1" lang="en-US" sz="2400" dirty="0">
                <a:solidFill>
                  <a:schemeClr val="bg1"/>
                </a:solidFill>
              </a:rPr>
              <a:t>		</a:t>
            </a:r>
            <a:r>
              <a:rPr kumimoji="1" lang="en-US" sz="2400" u="sng" dirty="0">
                <a:solidFill>
                  <a:schemeClr val="bg1"/>
                </a:solidFill>
              </a:rPr>
              <a:t>Weighted</a:t>
            </a:r>
            <a:r>
              <a:rPr kumimoji="1" lang="en-US" sz="2400" dirty="0">
                <a:solidFill>
                  <a:schemeClr val="bg1"/>
                </a:solidFill>
              </a:rPr>
              <a:t/>
            </a:r>
            <a:br>
              <a:rPr kumimoji="1" lang="en-US" sz="2400" dirty="0">
                <a:solidFill>
                  <a:schemeClr val="bg1"/>
                </a:solidFill>
              </a:rPr>
            </a:br>
            <a:r>
              <a:rPr kumimoji="1" lang="en-US" sz="2400" dirty="0">
                <a:solidFill>
                  <a:schemeClr val="bg1"/>
                </a:solidFill>
              </a:rPr>
              <a:t>  Debt				60%		 ×		  7.5%	 =		  4.5%</a:t>
            </a:r>
            <a:br>
              <a:rPr kumimoji="1" lang="en-US" sz="2400" dirty="0">
                <a:solidFill>
                  <a:schemeClr val="bg1"/>
                </a:solidFill>
              </a:rPr>
            </a:br>
            <a:r>
              <a:rPr kumimoji="1" lang="en-US" sz="2400" dirty="0">
                <a:solidFill>
                  <a:schemeClr val="bg1"/>
                </a:solidFill>
              </a:rPr>
              <a:t>  Equity				40%		 ×		20.0%	 =		</a:t>
            </a:r>
            <a:r>
              <a:rPr kumimoji="1" lang="en-US" sz="2400" u="sng" dirty="0">
                <a:solidFill>
                  <a:schemeClr val="bg1"/>
                </a:solidFill>
              </a:rPr>
              <a:t>  8.0%</a:t>
            </a:r>
            <a:r>
              <a:rPr kumimoji="1" lang="en-US" sz="2400" dirty="0">
                <a:solidFill>
                  <a:schemeClr val="bg1"/>
                </a:solidFill>
              </a:rPr>
              <a:t/>
            </a:r>
            <a:br>
              <a:rPr kumimoji="1" lang="en-US" sz="2400" dirty="0">
                <a:solidFill>
                  <a:schemeClr val="bg1"/>
                </a:solidFill>
              </a:rPr>
            </a:br>
            <a:r>
              <a:rPr kumimoji="1" lang="en-US" sz="2400" dirty="0">
                <a:solidFill>
                  <a:schemeClr val="bg1"/>
                </a:solidFill>
              </a:rPr>
              <a:t>						Blended cost of </a:t>
            </a:r>
            <a:r>
              <a:rPr kumimoji="1" lang="en-US" sz="2400" dirty="0" smtClean="0">
                <a:solidFill>
                  <a:schemeClr val="bg1"/>
                </a:solidFill>
              </a:rPr>
              <a:t>capital	</a:t>
            </a:r>
            <a:r>
              <a:rPr kumimoji="1" lang="en-US" sz="2400" dirty="0">
                <a:solidFill>
                  <a:schemeClr val="bg1"/>
                </a:solidFill>
              </a:rPr>
              <a:t>		12.5%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Learning Objectives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40080" y="1646237"/>
            <a:ext cx="7863840" cy="3840163"/>
            <a:chOff x="640080" y="1646237"/>
            <a:chExt cx="7863840" cy="3840163"/>
          </a:xfrm>
        </p:grpSpPr>
        <p:sp>
          <p:nvSpPr>
            <p:cNvPr id="3" name="TextBox 2"/>
            <p:cNvSpPr txBox="1"/>
            <p:nvPr/>
          </p:nvSpPr>
          <p:spPr bwMode="auto">
            <a:xfrm>
              <a:off x="640080" y="1646237"/>
              <a:ext cx="7863840" cy="82296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1.	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Describe the overall business planning process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and where the capital budget fits in that process.</a:t>
              </a:r>
            </a:p>
          </p:txBody>
        </p:sp>
        <p:sp>
          <p:nvSpPr>
            <p:cNvPr id="4" name="TextBox 3"/>
            <p:cNvSpPr txBox="1"/>
            <p:nvPr/>
          </p:nvSpPr>
          <p:spPr bwMode="auto">
            <a:xfrm>
              <a:off x="640080" y="2651760"/>
              <a:ext cx="7863840" cy="82296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2.	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Explain in your own words the process of capital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budgeting.</a:t>
              </a:r>
            </a:p>
          </p:txBody>
        </p:sp>
        <p:sp>
          <p:nvSpPr>
            <p:cNvPr id="5" name="TextBox 4"/>
            <p:cNvSpPr txBox="1"/>
            <p:nvPr/>
          </p:nvSpPr>
          <p:spPr bwMode="auto">
            <a:xfrm>
              <a:off x="640080" y="3657600"/>
              <a:ext cx="7863840" cy="82296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3.	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Discuss the four shared characteristics of all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capital projects.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640080" y="4663440"/>
              <a:ext cx="7863840" cy="82296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4.	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Describe the cost of capital and the concept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of scarce resources.</a:t>
              </a:r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Evaluating Potential</a:t>
            </a:r>
            <a:br>
              <a:rPr lang="en-US" dirty="0" smtClean="0"/>
            </a:br>
            <a:r>
              <a:rPr lang="en-US" dirty="0" smtClean="0"/>
              <a:t>Capital Projects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11680" y="1646238"/>
            <a:ext cx="512064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Determine the information relevant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to the capital budgeting decision.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4480" y="3474720"/>
            <a:ext cx="60350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	determining the relevant cash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flows for alternative	projects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4480" y="4480560"/>
            <a:ext cx="60350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	selecting a method of evaluating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alternatives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4480" y="5486400"/>
            <a:ext cx="60350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	evaluating the alternatives and selecting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capital projects to be funded</a:t>
            </a:r>
          </a:p>
        </p:txBody>
      </p:sp>
      <p:sp>
        <p:nvSpPr>
          <p:cNvPr id="10" name="WordArt 7"/>
          <p:cNvSpPr>
            <a:spLocks noChangeArrowheads="1" noChangeShapeType="1" noTextEdit="1"/>
          </p:cNvSpPr>
          <p:nvPr/>
        </p:nvSpPr>
        <p:spPr bwMode="auto">
          <a:xfrm>
            <a:off x="1098550" y="2743200"/>
            <a:ext cx="6946900" cy="547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Managers will evaluate capital projects by: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Identifying Potential</a:t>
            </a:r>
            <a:br>
              <a:rPr lang="en-US" dirty="0" smtClean="0"/>
            </a:br>
            <a:r>
              <a:rPr lang="en-US" dirty="0" smtClean="0"/>
              <a:t>Capital Projects</a:t>
            </a: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2011679"/>
            <a:ext cx="640080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majority of capital projects are intended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to either increase revenue or reduce	costs,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or a combination of the two.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71600" y="3383280"/>
            <a:ext cx="640080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Occasionally, a project is considered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that will result in neither.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Determining Relevant</a:t>
            </a:r>
            <a:br>
              <a:rPr lang="en-US" dirty="0" smtClean="0"/>
            </a:br>
            <a:r>
              <a:rPr lang="en-US" dirty="0" smtClean="0"/>
              <a:t>Cash Flows for Alternative Projects</a:t>
            </a: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2011679"/>
            <a:ext cx="548640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project’s expected cash inflows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minus its cash outflows for a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specific period equals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net cash flow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28800" y="3383280"/>
            <a:ext cx="548640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Relevant net cash flows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are future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cash flows that differ between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or among alternatives.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 Method of</a:t>
            </a:r>
            <a:br>
              <a:rPr lang="en-US" dirty="0" smtClean="0"/>
            </a:br>
            <a:r>
              <a:rPr lang="en-US" dirty="0" smtClean="0"/>
              <a:t>Evaluating the Alternatives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46237"/>
            <a:ext cx="8229600" cy="10972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Evaluate potential capital investments using four capital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budgeting decision models: net present value, internal rate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of return, payback period method, and	accounting rate of return.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286794" y="3017520"/>
            <a:ext cx="4570412" cy="6397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buClr>
                <a:srgbClr val="FF0000"/>
              </a:buClr>
              <a:buSzPct val="100000"/>
              <a:buFont typeface="Wingdings" pitchFamily="2" charset="2"/>
              <a:buChar char="Ø"/>
              <a:defRPr/>
            </a:pPr>
            <a:r>
              <a:rPr kumimoji="1" lang="en-US" sz="2400">
                <a:solidFill>
                  <a:schemeClr val="bg1"/>
                </a:solidFill>
              </a:rPr>
              <a:t> Net present value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286794" y="3931920"/>
            <a:ext cx="4570412" cy="6397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buClr>
                <a:srgbClr val="FF0000"/>
              </a:buClr>
              <a:buSzPct val="100000"/>
              <a:buFont typeface="Wingdings" pitchFamily="2" charset="2"/>
              <a:buChar char="Ø"/>
              <a:defRPr/>
            </a:pPr>
            <a:r>
              <a:rPr kumimoji="1" lang="en-US" sz="2400">
                <a:solidFill>
                  <a:schemeClr val="bg1"/>
                </a:solidFill>
              </a:rPr>
              <a:t> Internal rate of return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286794" y="4846320"/>
            <a:ext cx="4570412" cy="6397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buClr>
                <a:srgbClr val="FF0000"/>
              </a:buClr>
              <a:buSzPct val="100000"/>
              <a:buFont typeface="Wingdings" pitchFamily="2" charset="2"/>
              <a:buChar char="Ø"/>
              <a:defRPr/>
            </a:pPr>
            <a:r>
              <a:rPr kumimoji="1" lang="en-US" sz="2400">
                <a:solidFill>
                  <a:schemeClr val="bg1"/>
                </a:solidFill>
              </a:rPr>
              <a:t> Payback period method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286794" y="5760720"/>
            <a:ext cx="4570412" cy="6397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buClr>
                <a:srgbClr val="FF0000"/>
              </a:buClr>
              <a:buSzPct val="100000"/>
              <a:buFont typeface="Wingdings" pitchFamily="2" charset="2"/>
              <a:buChar char="Ø"/>
              <a:defRPr/>
            </a:pPr>
            <a:r>
              <a:rPr kumimoji="1" lang="en-US" sz="2400">
                <a:solidFill>
                  <a:schemeClr val="bg1"/>
                </a:solidFill>
              </a:rPr>
              <a:t> Accounting rate of return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Budgeting</a:t>
            </a:r>
            <a:br>
              <a:rPr lang="en-US" dirty="0" smtClean="0"/>
            </a:br>
            <a:r>
              <a:rPr lang="en-US" dirty="0" smtClean="0"/>
              <a:t>Decision Methods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37360" y="2011679"/>
            <a:ext cx="566928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dollar received at some point in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future does not have the same value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as a dollar received today.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7360" y="3383280"/>
            <a:ext cx="566928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increase in the value of cash over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time due to investment income is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referred to as the time value of money.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Discounted Cash Flow Methods</a:t>
            </a:r>
            <a:endParaRPr lang="en-US" dirty="0"/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915194" y="1828800"/>
            <a:ext cx="7313612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The discounted cash flows methods are: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652713" y="2743200"/>
            <a:ext cx="3838575" cy="6397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buClr>
                <a:srgbClr val="FF0000"/>
              </a:buClr>
              <a:buSzPct val="100000"/>
              <a:buFont typeface="Wingdings" pitchFamily="2" charset="2"/>
              <a:buChar char="v"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 Net present value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651125" y="3657600"/>
            <a:ext cx="3841750" cy="6397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buClr>
                <a:srgbClr val="FF0000"/>
              </a:buClr>
              <a:buSzPct val="100000"/>
              <a:buFont typeface="Wingdings" pitchFamily="2" charset="2"/>
              <a:buChar char="v"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 Internal rate of return</a:t>
            </a:r>
          </a:p>
        </p:txBody>
      </p:sp>
      <p:sp>
        <p:nvSpPr>
          <p:cNvPr id="7" name="Heptagon 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 autoUpdateAnimBg="0"/>
      <p:bldP spid="5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Present Value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1679"/>
            <a:ext cx="6949440" cy="16459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net present value (NPV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of a capital project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is calculated by subtracting the present value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of future cash outflows from the present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value of future cash inflows.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7280" y="3840480"/>
            <a:ext cx="69494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net cash flows for all years are discounted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using the firm’s blended cost of capital.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NPV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80160" y="1828800"/>
            <a:ext cx="6583680" cy="12801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Assume that the Whitewater Adventure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Company is considering a computer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upgrade of $100,000.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0160" y="3291840"/>
            <a:ext cx="658368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project should result in net cash inflows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of $31,000 per year for the next five years.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0160" y="4389120"/>
            <a:ext cx="658368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blended cost of capital is equal to 14%.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0160" y="5029200"/>
            <a:ext cx="658368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Therefore, the discount rate used is 14%.</a:t>
            </a:r>
          </a:p>
        </p:txBody>
      </p:sp>
      <p:sp>
        <p:nvSpPr>
          <p:cNvPr id="7" name="Heptagon 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NPV Example</a:t>
            </a:r>
            <a:endParaRPr lang="en-US" dirty="0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2195513" y="4113213"/>
            <a:ext cx="4752975" cy="5476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$31,000 × 3.433 = $106,423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32631" y="1463040"/>
            <a:ext cx="7678738" cy="2376488"/>
            <a:chOff x="1187450" y="1552575"/>
            <a:chExt cx="7678738" cy="2376488"/>
          </a:xfrm>
        </p:grpSpPr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2466975" y="30162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$31,000</a:t>
              </a:r>
            </a:p>
          </p:txBody>
        </p:sp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187450" y="30162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$(100,000)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746500" y="30162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$31,000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5027613" y="30162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$31,000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6307138" y="30162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$31,000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7586663" y="30162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$31,000</a:t>
              </a: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827213" y="2530475"/>
              <a:ext cx="6399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846263" y="2530475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3106738" y="2530475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4386263" y="2530475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5667375" y="2530475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6946900" y="2530475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8207375" y="2530475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827213" y="1552575"/>
              <a:ext cx="6399212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Years in the Life of the Project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187450" y="21018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466975" y="21018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5027613" y="21018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3746500" y="21018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6307138" y="21018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7586663" y="2101850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1187450" y="3292475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 b="1" u="sng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$ 106,423</a:t>
              </a: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1187450" y="3563938"/>
              <a:ext cx="12795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     6,423</a:t>
              </a:r>
            </a:p>
          </p:txBody>
        </p:sp>
      </p:grp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2195513" y="4843463"/>
            <a:ext cx="4752975" cy="5476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NPV = $106,423 – $</a:t>
            </a:r>
            <a:r>
              <a:rPr lang="en-US" sz="2400" dirty="0" smtClean="0">
                <a:solidFill>
                  <a:schemeClr val="bg1"/>
                </a:solidFill>
              </a:rPr>
              <a:t>100,000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" name="AutoShape 27"/>
          <p:cNvSpPr>
            <a:spLocks noChangeArrowheads="1"/>
          </p:cNvSpPr>
          <p:nvPr/>
        </p:nvSpPr>
        <p:spPr bwMode="auto">
          <a:xfrm>
            <a:off x="2195513" y="5575300"/>
            <a:ext cx="4752975" cy="5476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NPV = $6,423</a:t>
            </a:r>
          </a:p>
        </p:txBody>
      </p:sp>
      <p:sp>
        <p:nvSpPr>
          <p:cNvPr id="29" name="Heptagon 28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 autoUpdateAnimBg="0"/>
      <p:bldP spid="26" grpId="0" animBg="1" autoUpdateAnimBg="0"/>
      <p:bldP spid="27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NPV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828800"/>
            <a:ext cx="5486400" cy="12801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Assume that Whitewater’s computer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upgrade will require $12,000 in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maintenance fees in year 3.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3291840"/>
            <a:ext cx="548640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Also that the system can be sold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at the end of year 5 for $6,000.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640080" y="1646238"/>
            <a:ext cx="7863840" cy="82296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Determine the information relevant to the capital</a:t>
            </a:r>
          </a:p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budgeting decision.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640080" y="2651760"/>
            <a:ext cx="7863840" cy="155448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Evaluate potential capital investments using four</a:t>
            </a:r>
          </a:p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capital budgeting decision models: net present value,</a:t>
            </a:r>
          </a:p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internal rate of return, payback period method, and</a:t>
            </a:r>
          </a:p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accounting rate of return.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640080" y="4389120"/>
            <a:ext cx="7863840" cy="82296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Determine present and future values using present</a:t>
            </a:r>
          </a:p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value tables and future value tables.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640080" y="5394960"/>
            <a:ext cx="7863840" cy="82296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Determine present and future values using a</a:t>
            </a:r>
          </a:p>
          <a:p>
            <a:pPr marL="457200" indent="-457200" defTabSz="274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financial calculator.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NPV Example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548640" y="1554480"/>
            <a:ext cx="8046720" cy="2743200"/>
            <a:chOff x="0" y="1554480"/>
            <a:chExt cx="8046720" cy="2743200"/>
          </a:xfrm>
        </p:grpSpPr>
        <p:sp>
          <p:nvSpPr>
            <p:cNvPr id="70" name="Rectangle 69"/>
            <p:cNvSpPr/>
            <p:nvPr/>
          </p:nvSpPr>
          <p:spPr>
            <a:xfrm>
              <a:off x="0" y="2286000"/>
              <a:ext cx="73152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31520" y="2286000"/>
              <a:ext cx="146304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($100,000)</a:t>
              </a: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194560" y="2286000"/>
              <a:ext cx="146304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($12,000)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657600" y="2286000"/>
              <a:ext cx="146304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$31,000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$31,000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$31,000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$31,000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$31,000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120640" y="2286000"/>
              <a:ext cx="146304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$6,000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583680" y="2286000"/>
              <a:ext cx="146304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($100,000)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   31,000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   31,000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   19,000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   31,000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$   37,000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0" y="1554480"/>
              <a:ext cx="73152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Year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31520" y="1554480"/>
              <a:ext cx="146304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Initial</a:t>
              </a:r>
            </a:p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investment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194560" y="1554480"/>
              <a:ext cx="146304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Maintenance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657600" y="1554480"/>
              <a:ext cx="146304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Operating</a:t>
              </a:r>
            </a:p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costs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120640" y="1554480"/>
              <a:ext cx="146304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Residual</a:t>
              </a:r>
            </a:p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value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583680" y="1554480"/>
              <a:ext cx="146304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Net cash</a:t>
              </a:r>
            </a:p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flow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3" name="Heptagon 82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NPV Example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783080" y="1554480"/>
            <a:ext cx="5577840" cy="3383280"/>
            <a:chOff x="0" y="1554480"/>
            <a:chExt cx="5577840" cy="3383280"/>
          </a:xfrm>
        </p:grpSpPr>
        <p:sp>
          <p:nvSpPr>
            <p:cNvPr id="4" name="Rectangle 3"/>
            <p:cNvSpPr/>
            <p:nvPr/>
          </p:nvSpPr>
          <p:spPr>
            <a:xfrm>
              <a:off x="0" y="2286000"/>
              <a:ext cx="73152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731520" y="2286000"/>
              <a:ext cx="164592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($100,000)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$  31,000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$  31,000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$  19,000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$  31,000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$  37,000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86000" y="2286000"/>
              <a:ext cx="164592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0.877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0.769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0.675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0.592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0.519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31920" y="2286000"/>
              <a:ext cx="164592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($100,000)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   27,187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   23,839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  12,825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  18,352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  19,203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0" y="1554480"/>
              <a:ext cx="73152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Year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1520" y="1554480"/>
              <a:ext cx="164592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Net cash</a:t>
              </a:r>
            </a:p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flow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6000" y="1554480"/>
              <a:ext cx="164592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PV of $1,</a:t>
              </a:r>
            </a:p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factor at 14%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31920" y="1554480"/>
              <a:ext cx="1645920" cy="73152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Present</a:t>
              </a:r>
            </a:p>
            <a:p>
              <a:pPr algn="ctr"/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value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931920" y="4297680"/>
              <a:ext cx="1645920" cy="6400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$   1,406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86000" y="4297680"/>
              <a:ext cx="1645920" cy="6400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Net present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value</a:t>
              </a:r>
            </a:p>
          </p:txBody>
        </p:sp>
      </p:grpSp>
      <p:sp>
        <p:nvSpPr>
          <p:cNvPr id="19" name="Heptagon 18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Profitability Index Example</a:t>
            </a:r>
            <a:endParaRPr lang="en-US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104231" y="1827213"/>
            <a:ext cx="4935538" cy="10969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PI for Project A:</a:t>
            </a:r>
          </a:p>
          <a:p>
            <a:pPr algn="ctr" defTabSz="401638" eaLnBrk="0" hangingPunct="0"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$105,000 ÷ $100,000 = 1.05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104231" y="3198813"/>
            <a:ext cx="4935538" cy="10969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PI for Project B:</a:t>
            </a:r>
          </a:p>
          <a:p>
            <a:pPr algn="ctr" defTabSz="401638" eaLnBrk="0" hangingPunct="0"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$206,600 ÷ $200,000 = 1.03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104231" y="4570413"/>
            <a:ext cx="4935538" cy="10969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defRPr/>
            </a:pPr>
            <a:r>
              <a:rPr kumimoji="1" lang="en-US" sz="2400">
                <a:solidFill>
                  <a:schemeClr val="bg1"/>
                </a:solidFill>
              </a:rPr>
              <a:t>Using this measure, Project A</a:t>
            </a:r>
          </a:p>
          <a:p>
            <a:pPr algn="ctr" defTabSz="401638" eaLnBrk="0" hangingPunct="0">
              <a:defRPr/>
            </a:pPr>
            <a:r>
              <a:rPr kumimoji="1" lang="en-US" sz="2400">
                <a:solidFill>
                  <a:schemeClr val="bg1"/>
                </a:solidFill>
              </a:rPr>
              <a:t>is the preferable project.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 autoUpdateAnimBg="0"/>
      <p:bldP spid="5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Rate of Return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54480" y="1828800"/>
            <a:ext cx="6035040" cy="12801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internal rate of return (IRR)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expected percentage return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promised by a capital project.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54480" y="3291840"/>
            <a:ext cx="60350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 is also known as 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real rate of return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or 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time-adjusted rate of return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54480" y="1828800"/>
            <a:ext cx="6035040" cy="12801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Project C requires an initial investment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of $300,000 and will provide annual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cash inflows of $56,232 for eight years.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54480" y="3291840"/>
            <a:ext cx="603504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Project D requires an initial investment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of $330,000 and will provide annual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cash inflows of $64,900 for eight years.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54480" y="4663440"/>
            <a:ext cx="60350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is the internal rate of return for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each project?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 Example</a:t>
            </a:r>
            <a:endParaRPr lang="en-US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371600" y="1828800"/>
            <a:ext cx="6400800" cy="19192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Step #1:</a:t>
            </a:r>
          </a:p>
          <a:p>
            <a:pPr algn="ctr" defTabSz="401638" eaLnBrk="0" hangingPunct="0"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Calculate the present value factor.</a:t>
            </a:r>
          </a:p>
          <a:p>
            <a:pPr algn="ctr" defTabSz="401638" eaLnBrk="0" hangingPunct="0"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Initial investment ÷ Annual net cash inflow</a:t>
            </a:r>
          </a:p>
          <a:p>
            <a:pPr algn="ctr" defTabSz="401638" eaLnBrk="0" hangingPunct="0"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= Present value factor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371600" y="4021138"/>
            <a:ext cx="6400800" cy="15541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defRPr/>
            </a:pPr>
            <a:r>
              <a:rPr kumimoji="1" lang="en-US" sz="2400">
                <a:solidFill>
                  <a:schemeClr val="bg1"/>
                </a:solidFill>
              </a:rPr>
              <a:t>Step #2:</a:t>
            </a:r>
          </a:p>
          <a:p>
            <a:pPr algn="ctr" defTabSz="401638" eaLnBrk="0" hangingPunct="0">
              <a:defRPr/>
            </a:pPr>
            <a:r>
              <a:rPr kumimoji="1" lang="en-US" sz="2400">
                <a:solidFill>
                  <a:schemeClr val="bg1"/>
                </a:solidFill>
              </a:rPr>
              <a:t>Find the PV factor on the appropriate row</a:t>
            </a:r>
          </a:p>
          <a:p>
            <a:pPr algn="ctr" defTabSz="401638" eaLnBrk="0" hangingPunct="0">
              <a:defRPr/>
            </a:pPr>
            <a:r>
              <a:rPr kumimoji="1" lang="en-US" sz="2400">
                <a:solidFill>
                  <a:schemeClr val="bg1"/>
                </a:solidFill>
              </a:rPr>
              <a:t>of the present value of an annuity of $1 table.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 Example</a:t>
            </a:r>
            <a:endParaRPr lang="en-US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371600" y="1827213"/>
            <a:ext cx="6400800" cy="19192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Project C:</a:t>
            </a:r>
          </a:p>
          <a:p>
            <a:pPr algn="ctr" defTabSz="401638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$300,000 ÷ $56,232 =	5.335</a:t>
            </a:r>
          </a:p>
          <a:p>
            <a:pPr algn="ctr" defTabSz="401638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For 8 years, the factor 5.335</a:t>
            </a:r>
          </a:p>
          <a:p>
            <a:pPr algn="ctr" defTabSz="401638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equals a 10% rate of return.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371600" y="4021138"/>
            <a:ext cx="6400800" cy="19192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401638" eaLnBrk="0" hangingPunct="0">
              <a:buClr>
                <a:srgbClr val="990000"/>
              </a:buClr>
              <a:buSzPct val="90000"/>
              <a:buFont typeface="Monotype Sorts" pitchFamily="2" charset="2"/>
              <a:buNone/>
              <a:defRPr/>
            </a:pPr>
            <a:r>
              <a:rPr lang="en-US" sz="2400">
                <a:solidFill>
                  <a:schemeClr val="bg1"/>
                </a:solidFill>
              </a:rPr>
              <a:t>Project D:</a:t>
            </a:r>
          </a:p>
          <a:p>
            <a:pPr algn="ctr" defTabSz="401638" eaLnBrk="0" hangingPunct="0">
              <a:buClr>
                <a:srgbClr val="990000"/>
              </a:buClr>
              <a:buSzPct val="90000"/>
              <a:buFont typeface="Monotype Sorts" pitchFamily="2" charset="2"/>
              <a:buNone/>
              <a:defRPr/>
            </a:pPr>
            <a:r>
              <a:rPr lang="en-US" sz="2400">
                <a:solidFill>
                  <a:schemeClr val="bg1"/>
                </a:solidFill>
              </a:rPr>
              <a:t>$330,000 ÷ $64,900	 =	5.085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For 8 years, the factor 5.085 is very close</a:t>
            </a:r>
          </a:p>
          <a:p>
            <a:pPr algn="ctr" defTabSz="401638" eaLnBrk="0" hangingPunct="0">
              <a:buClr>
                <a:srgbClr val="990000"/>
              </a:buClr>
              <a:buSzPct val="90000"/>
              <a:buFont typeface="Monotype Sorts" pitchFamily="2" charset="2"/>
              <a:buNone/>
              <a:defRPr/>
            </a:pPr>
            <a:r>
              <a:rPr lang="en-US" sz="2400">
                <a:solidFill>
                  <a:schemeClr val="bg1"/>
                </a:solidFill>
              </a:rPr>
              <a:t>to the factor for the 11% rate of return.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Nondiscounted</a:t>
            </a:r>
            <a:br>
              <a:rPr lang="en-US" dirty="0" smtClean="0"/>
            </a:br>
            <a:r>
              <a:rPr lang="en-US" dirty="0" smtClean="0"/>
              <a:t>Cash Flow Methods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20240" y="1828800"/>
            <a:ext cx="5303520" cy="12801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Nondiscounted cash flow methods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do not factor the time value of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money into the analysis.</a:t>
            </a:r>
          </a:p>
        </p:txBody>
      </p:sp>
      <p:sp>
        <p:nvSpPr>
          <p:cNvPr id="7" name="Heptagon 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Payback Period Method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37360" y="1828800"/>
            <a:ext cx="5669280" cy="201168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The payback period method measures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length of time a capital project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must generate positive net cash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flows that equal, or “pay back,”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original investment.</a:t>
            </a:r>
          </a:p>
        </p:txBody>
      </p:sp>
      <p:sp>
        <p:nvSpPr>
          <p:cNvPr id="4" name="Heptagon 3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Payback Period Method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828800"/>
            <a:ext cx="6400800" cy="9144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Assume that a project’s estimated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initial outlay is $40,000.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2926080"/>
            <a:ext cx="640080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 is expected to generate $12,500 per year.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3566160"/>
            <a:ext cx="640080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is the payback period?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Business Planning Process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1646238"/>
            <a:ext cx="640080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Describe the overall business planning process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and where the capital budget fits in that process.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1554480" y="2560320"/>
            <a:ext cx="6035040" cy="82296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business planning process involves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answering the following questions: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1370807" y="3749040"/>
            <a:ext cx="2376487" cy="1189037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WHY?</a:t>
            </a: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5396707" y="3749040"/>
            <a:ext cx="2376487" cy="1189037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WHAT?</a:t>
            </a: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393532" y="5393690"/>
            <a:ext cx="2376487" cy="1189037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WHO?</a:t>
            </a: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1370807" y="5393690"/>
            <a:ext cx="2376487" cy="1189037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HOW?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  <p:bldP spid="10" grpId="0" animBg="1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Payback Period Method</a:t>
            </a:r>
            <a:endParaRPr lang="en-US" dirty="0"/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1827213" y="1827213"/>
            <a:ext cx="6399212" cy="547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$40,000 ÷ $12,500 = 3.2 years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5920" y="2743200"/>
            <a:ext cx="5852160" cy="201168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If a project has uneven cash flows,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payback period can be determined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by adding the cash inflows year by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year until the total equals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required initial investment.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Rate</a:t>
            </a:r>
            <a:br>
              <a:rPr lang="en-US" dirty="0" smtClean="0"/>
            </a:br>
            <a:r>
              <a:rPr lang="en-US" dirty="0" smtClean="0"/>
              <a:t>of Return Method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45920" y="1828800"/>
            <a:ext cx="5852160" cy="12801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This capital budgeting method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uses accrual accounting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information rather than cash flows.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5920" y="3291840"/>
            <a:ext cx="5852160" cy="155448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Whitewater Company’s computer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upgrade of $100,000 would reduce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operating expenses by $31,000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per year for five years.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5920" y="5029200"/>
            <a:ext cx="585216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computer’s useful life is five years.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Rate</a:t>
            </a:r>
            <a:br>
              <a:rPr lang="en-US" dirty="0" smtClean="0"/>
            </a:br>
            <a:r>
              <a:rPr lang="en-US" dirty="0" smtClean="0"/>
              <a:t>of Return Method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828800"/>
            <a:ext cx="640080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What is the accounting rate of return?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2468880"/>
            <a:ext cx="640080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Depreciation: $100,000 ÷ 5 = $20,000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3108960"/>
            <a:ext cx="640080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($31,000 – $20,000) ÷ $100,000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= $11,000 ÷ $100,000 = 11%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Leading to</a:t>
            </a:r>
            <a:br>
              <a:rPr lang="en-US" dirty="0" smtClean="0"/>
            </a:br>
            <a:r>
              <a:rPr lang="en-US" dirty="0" smtClean="0"/>
              <a:t> Poor Capital Project Selection</a:t>
            </a:r>
            <a:endParaRPr lang="en-US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372394" y="2009775"/>
            <a:ext cx="6399212" cy="1371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6633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</a:rPr>
              <a:t>Natural optimism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372394" y="3746500"/>
            <a:ext cx="6399212" cy="1371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</a:rPr>
              <a:t>Capital budgeting games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Value of Money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4480" y="1646238"/>
            <a:ext cx="603504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Determine present and future values using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present value tables and future value tables.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7280" y="2560320"/>
            <a:ext cx="69494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If you have a dollar in hand today, you can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invest it and earn a return on it in the future.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7280" y="3566160"/>
            <a:ext cx="69494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is the concept of interest and is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basis for the time value of money.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7280" y="4572000"/>
            <a:ext cx="694944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properly understand the time value of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money, you first must be able to distinguish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between simple interest and compound interest.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Interest Calculation</a:t>
            </a:r>
            <a:endParaRPr lang="en-US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189831" y="1828800"/>
            <a:ext cx="6764338" cy="19192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365760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10% Simple Interest</a:t>
            </a:r>
          </a:p>
          <a:p>
            <a:pPr algn="ctr" defTabSz="365760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		</a:t>
            </a:r>
            <a:r>
              <a:rPr lang="en-US" sz="2400" dirty="0" smtClean="0">
                <a:solidFill>
                  <a:schemeClr val="bg1"/>
                </a:solidFill>
              </a:rPr>
              <a:t>				</a:t>
            </a:r>
            <a:r>
              <a:rPr lang="en-US" sz="2400" u="sng" dirty="0" smtClean="0">
                <a:solidFill>
                  <a:schemeClr val="bg1"/>
                </a:solidFill>
              </a:rPr>
              <a:t>Year </a:t>
            </a:r>
            <a:r>
              <a:rPr lang="en-US" sz="2400" u="sng" dirty="0">
                <a:solidFill>
                  <a:schemeClr val="bg1"/>
                </a:solidFill>
              </a:rPr>
              <a:t>1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</a:rPr>
              <a:t>Year </a:t>
            </a:r>
            <a:r>
              <a:rPr lang="en-US" sz="2400" u="sng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</a:rPr>
              <a:t>Year </a:t>
            </a:r>
            <a:r>
              <a:rPr lang="en-US" sz="2400" u="sng" dirty="0">
                <a:solidFill>
                  <a:schemeClr val="bg1"/>
                </a:solidFill>
              </a:rPr>
              <a:t>3</a:t>
            </a:r>
            <a:endParaRPr lang="en-US" sz="2400" dirty="0">
              <a:solidFill>
                <a:schemeClr val="bg1"/>
              </a:solidFill>
            </a:endParaRPr>
          </a:p>
          <a:p>
            <a:pPr algn="ctr" defTabSz="365760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Principal	 </a:t>
            </a:r>
            <a:r>
              <a:rPr lang="en-US" sz="2400" dirty="0" smtClean="0">
                <a:solidFill>
                  <a:schemeClr val="bg1"/>
                </a:solidFill>
              </a:rPr>
              <a:t>		2,000</a:t>
            </a:r>
            <a:r>
              <a:rPr lang="en-US" sz="2400" dirty="0">
                <a:solidFill>
                  <a:schemeClr val="bg1"/>
                </a:solidFill>
              </a:rPr>
              <a:t>	 </a:t>
            </a:r>
            <a:r>
              <a:rPr lang="en-US" sz="2400" dirty="0" smtClean="0">
                <a:solidFill>
                  <a:schemeClr val="bg1"/>
                </a:solidFill>
              </a:rPr>
              <a:t>	2,000</a:t>
            </a:r>
            <a:r>
              <a:rPr lang="en-US" sz="2400" dirty="0">
                <a:solidFill>
                  <a:schemeClr val="bg1"/>
                </a:solidFill>
              </a:rPr>
              <a:t>	 </a:t>
            </a:r>
            <a:r>
              <a:rPr lang="en-US" sz="2400" dirty="0" smtClean="0">
                <a:solidFill>
                  <a:schemeClr val="bg1"/>
                </a:solidFill>
              </a:rPr>
              <a:t>	2,000</a:t>
            </a:r>
            <a:endParaRPr lang="en-US" sz="2400" dirty="0">
              <a:solidFill>
                <a:schemeClr val="bg1"/>
              </a:solidFill>
            </a:endParaRPr>
          </a:p>
          <a:p>
            <a:pPr algn="ctr" defTabSz="365760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Interest	    </a:t>
            </a:r>
            <a:r>
              <a:rPr lang="en-US" sz="2400" dirty="0" smtClean="0">
                <a:solidFill>
                  <a:schemeClr val="bg1"/>
                </a:solidFill>
              </a:rPr>
              <a:t>			   200		   200</a:t>
            </a:r>
            <a:r>
              <a:rPr lang="en-US" sz="2400" dirty="0">
                <a:solidFill>
                  <a:schemeClr val="bg1"/>
                </a:solidFill>
              </a:rPr>
              <a:t>	    </a:t>
            </a:r>
            <a:r>
              <a:rPr lang="en-US" sz="2400" dirty="0" smtClean="0">
                <a:solidFill>
                  <a:schemeClr val="bg1"/>
                </a:solidFill>
              </a:rPr>
              <a:t>   200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1189831" y="4021138"/>
            <a:ext cx="6764338" cy="547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Amount to be received = $2,600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77440" y="4754880"/>
            <a:ext cx="438912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Interest each year equals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principal amount times 10%.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Interest Calculations</a:t>
            </a:r>
            <a:endParaRPr lang="en-US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89831" y="1828800"/>
            <a:ext cx="6764338" cy="19192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365760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10% </a:t>
            </a:r>
            <a:r>
              <a:rPr lang="en-US" sz="2400" dirty="0" smtClean="0">
                <a:solidFill>
                  <a:schemeClr val="bg1"/>
                </a:solidFill>
              </a:rPr>
              <a:t>Compound Interest</a:t>
            </a:r>
            <a:endParaRPr lang="en-US" sz="2400" dirty="0">
              <a:solidFill>
                <a:schemeClr val="bg1"/>
              </a:solidFill>
            </a:endParaRPr>
          </a:p>
          <a:p>
            <a:pPr algn="ctr" defTabSz="365760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		</a:t>
            </a:r>
            <a:r>
              <a:rPr lang="en-US" sz="2400" dirty="0" smtClean="0">
                <a:solidFill>
                  <a:schemeClr val="bg1"/>
                </a:solidFill>
              </a:rPr>
              <a:t>				</a:t>
            </a:r>
            <a:r>
              <a:rPr lang="en-US" sz="2400" u="sng" dirty="0" smtClean="0">
                <a:solidFill>
                  <a:schemeClr val="bg1"/>
                </a:solidFill>
              </a:rPr>
              <a:t>Year </a:t>
            </a:r>
            <a:r>
              <a:rPr lang="en-US" sz="2400" u="sng" dirty="0">
                <a:solidFill>
                  <a:schemeClr val="bg1"/>
                </a:solidFill>
              </a:rPr>
              <a:t>1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</a:rPr>
              <a:t>Year </a:t>
            </a:r>
            <a:r>
              <a:rPr lang="en-US" sz="2400" u="sng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</a:rPr>
              <a:t>Year </a:t>
            </a:r>
            <a:r>
              <a:rPr lang="en-US" sz="2400" u="sng" dirty="0">
                <a:solidFill>
                  <a:schemeClr val="bg1"/>
                </a:solidFill>
              </a:rPr>
              <a:t>3</a:t>
            </a:r>
            <a:endParaRPr lang="en-US" sz="2400" dirty="0">
              <a:solidFill>
                <a:schemeClr val="bg1"/>
              </a:solidFill>
            </a:endParaRPr>
          </a:p>
          <a:p>
            <a:pPr algn="ctr" defTabSz="365760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Principal	 </a:t>
            </a:r>
            <a:r>
              <a:rPr lang="en-US" sz="2400" dirty="0" smtClean="0">
                <a:solidFill>
                  <a:schemeClr val="bg1"/>
                </a:solidFill>
              </a:rPr>
              <a:t>		2,000</a:t>
            </a:r>
            <a:r>
              <a:rPr lang="en-US" sz="2400" dirty="0">
                <a:solidFill>
                  <a:schemeClr val="bg1"/>
                </a:solidFill>
              </a:rPr>
              <a:t>	 </a:t>
            </a:r>
            <a:r>
              <a:rPr lang="en-US" sz="2400" dirty="0" smtClean="0">
                <a:solidFill>
                  <a:schemeClr val="bg1"/>
                </a:solidFill>
              </a:rPr>
              <a:t>	2,200</a:t>
            </a:r>
            <a:r>
              <a:rPr lang="en-US" sz="2400" dirty="0">
                <a:solidFill>
                  <a:schemeClr val="bg1"/>
                </a:solidFill>
              </a:rPr>
              <a:t>	 </a:t>
            </a:r>
            <a:r>
              <a:rPr lang="en-US" sz="2400" dirty="0" smtClean="0">
                <a:solidFill>
                  <a:schemeClr val="bg1"/>
                </a:solidFill>
              </a:rPr>
              <a:t>	2,420</a:t>
            </a:r>
            <a:endParaRPr lang="en-US" sz="2400" dirty="0">
              <a:solidFill>
                <a:schemeClr val="bg1"/>
              </a:solidFill>
            </a:endParaRPr>
          </a:p>
          <a:p>
            <a:pPr algn="ctr" defTabSz="365760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Interest	    </a:t>
            </a:r>
            <a:r>
              <a:rPr lang="en-US" sz="2400" dirty="0" smtClean="0">
                <a:solidFill>
                  <a:schemeClr val="bg1"/>
                </a:solidFill>
              </a:rPr>
              <a:t>			   200		   220</a:t>
            </a:r>
            <a:r>
              <a:rPr lang="en-US" sz="2400" dirty="0">
                <a:solidFill>
                  <a:schemeClr val="bg1"/>
                </a:solidFill>
              </a:rPr>
              <a:t>	    </a:t>
            </a:r>
            <a:r>
              <a:rPr lang="en-US" sz="2400" dirty="0" smtClean="0">
                <a:solidFill>
                  <a:schemeClr val="bg1"/>
                </a:solidFill>
              </a:rPr>
              <a:t>   242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189831" y="4023360"/>
            <a:ext cx="6764338" cy="547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Amount to be received = $2,662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Value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37360" y="1828800"/>
            <a:ext cx="566928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Assume you deposit $2,000 in an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account that you believe will earn an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average of 10% per year for 20 years.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7360" y="3200400"/>
            <a:ext cx="566928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is the future value?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7360" y="3840480"/>
            <a:ext cx="566928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$2,000 × 6.727 = $13,454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Value of an Annuity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11680" y="1828800"/>
            <a:ext cx="5120640" cy="155448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Assume that instead of investing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$2,000 all at once, you decide to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deposit $2,000 at the end of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year for 4 years into the account.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11680" y="3566160"/>
            <a:ext cx="512064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 a 12% return, what is the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account	worth after 4 years?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11680" y="4572000"/>
            <a:ext cx="512064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$2,000 × 4.779 = $9,558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Value</a:t>
            </a:r>
            <a:endParaRPr lang="en-US" dirty="0"/>
          </a:p>
        </p:txBody>
      </p:sp>
      <p:sp>
        <p:nvSpPr>
          <p:cNvPr id="7" name="Heptagon 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7360" y="1828800"/>
            <a:ext cx="5669280" cy="82296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What is the present value of $1,000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to be received a year from now at 6%?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7360" y="2834640"/>
            <a:ext cx="566928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$1,000 × 0.943 = $943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7360" y="3474720"/>
            <a:ext cx="566928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What is the present value of $1,000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to be received at the end of each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year for three years?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7360" y="4846320"/>
            <a:ext cx="566928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$1,000 × 2.673 = $2,673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Business Planning Process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7360" y="3017520"/>
            <a:ext cx="566928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These goals are the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WHY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the business.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1737360" y="2011680"/>
            <a:ext cx="5669280" cy="82296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Organization goals constitute the core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beliefs and values of the company.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Calculator Keys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11680" y="1280160"/>
            <a:ext cx="512064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LO8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Determine present and future values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using a financial calculator.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189831" y="2194560"/>
            <a:ext cx="6764338" cy="731838"/>
            <a:chOff x="1036" y="978"/>
            <a:chExt cx="4261" cy="461"/>
          </a:xfrm>
          <a:solidFill>
            <a:schemeClr val="bg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36" y="978"/>
              <a:ext cx="691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842" y="978"/>
              <a:ext cx="3455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Number of periods</a:t>
              </a:r>
            </a:p>
          </p:txBody>
        </p:sp>
      </p:grp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189831" y="3108960"/>
            <a:ext cx="6764338" cy="731837"/>
            <a:chOff x="1036" y="1497"/>
            <a:chExt cx="4261" cy="461"/>
          </a:xfrm>
          <a:solidFill>
            <a:schemeClr val="bg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1036" y="1497"/>
              <a:ext cx="691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i</a:t>
              </a: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1842" y="1497"/>
              <a:ext cx="3455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Interest rate per period</a:t>
              </a:r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189831" y="4023360"/>
            <a:ext cx="6764338" cy="731837"/>
            <a:chOff x="1036" y="2072"/>
            <a:chExt cx="4261" cy="461"/>
          </a:xfrm>
          <a:solidFill>
            <a:schemeClr val="bg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1036" y="2072"/>
              <a:ext cx="691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PV</a:t>
              </a: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1842" y="2072"/>
              <a:ext cx="3455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Present value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1189831" y="4937760"/>
            <a:ext cx="6764338" cy="731837"/>
            <a:chOff x="1036" y="2648"/>
            <a:chExt cx="4261" cy="461"/>
          </a:xfrm>
          <a:solidFill>
            <a:schemeClr val="bg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>
              <a:off x="1036" y="2648"/>
              <a:ext cx="691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PMT</a:t>
              </a:r>
            </a:p>
          </p:txBody>
        </p: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1842" y="2648"/>
              <a:ext cx="3455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Amount of payments per period</a:t>
              </a: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1189831" y="5852160"/>
            <a:ext cx="6764338" cy="731837"/>
            <a:chOff x="1036" y="3224"/>
            <a:chExt cx="4261" cy="461"/>
          </a:xfrm>
          <a:solidFill>
            <a:schemeClr val="bg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8" name="AutoShape 16"/>
            <p:cNvSpPr>
              <a:spLocks noChangeArrowheads="1"/>
            </p:cNvSpPr>
            <p:nvPr/>
          </p:nvSpPr>
          <p:spPr bwMode="auto">
            <a:xfrm>
              <a:off x="1036" y="3224"/>
              <a:ext cx="691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FV</a:t>
              </a:r>
            </a:p>
          </p:txBody>
        </p:sp>
        <p:sp>
          <p:nvSpPr>
            <p:cNvPr id="19" name="AutoShape 17"/>
            <p:cNvSpPr>
              <a:spLocks noChangeArrowheads="1"/>
            </p:cNvSpPr>
            <p:nvPr/>
          </p:nvSpPr>
          <p:spPr bwMode="auto">
            <a:xfrm>
              <a:off x="1842" y="3224"/>
              <a:ext cx="3455" cy="461"/>
            </a:xfrm>
            <a:prstGeom prst="bevel">
              <a:avLst>
                <a:gd name="adj" fmla="val 12500"/>
              </a:avLst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</a:rPr>
                <a:t>Future value</a:t>
              </a:r>
            </a:p>
          </p:txBody>
        </p:sp>
      </p:grp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457200" y="6400800"/>
            <a:ext cx="6858000" cy="473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Calculator Differences</a:t>
            </a:r>
            <a:endParaRPr lang="en-US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286794" y="1645920"/>
            <a:ext cx="4570412" cy="731838"/>
          </a:xfrm>
          <a:prstGeom prst="bevel">
            <a:avLst>
              <a:gd name="adj" fmla="val 12500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</a:rPr>
              <a:t>Buttons vs. display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286794" y="2558733"/>
            <a:ext cx="4570412" cy="731837"/>
          </a:xfrm>
          <a:prstGeom prst="bevel">
            <a:avLst>
              <a:gd name="adj" fmla="val 12500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</a:rPr>
              <a:t>Determining the solution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286794" y="3473133"/>
            <a:ext cx="4570412" cy="731837"/>
          </a:xfrm>
          <a:prstGeom prst="bevel">
            <a:avLst>
              <a:gd name="adj" fmla="val 12500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</a:rPr>
              <a:t>Compounding periods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286794" y="4387533"/>
            <a:ext cx="4570412" cy="731837"/>
          </a:xfrm>
          <a:prstGeom prst="bevel">
            <a:avLst>
              <a:gd name="adj" fmla="val 12500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</a:rPr>
              <a:t>Pluses and minuses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86794" y="5301933"/>
            <a:ext cx="4570412" cy="731837"/>
          </a:xfrm>
          <a:prstGeom prst="bevel">
            <a:avLst>
              <a:gd name="adj" fmla="val 12500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</a:rPr>
              <a:t>Timing of cash flows</a:t>
            </a:r>
          </a:p>
        </p:txBody>
      </p:sp>
      <p:sp>
        <p:nvSpPr>
          <p:cNvPr id="9" name="Heptagon 8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LO8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End of Chapter 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Nonfinancial Goals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37360" y="2834640"/>
            <a:ext cx="5303520" cy="118872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nonfinancial goals are often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highlighted in a mission statement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or a similar document.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1737360" y="1828800"/>
            <a:ext cx="5303520" cy="82296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Typically nonfinancial goals do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not mention money.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Goals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37360" y="2834640"/>
            <a:ext cx="5669280" cy="155448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might be stated as “achieving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superior financial performance,”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“earning a reasonable return for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stockholders,” or similar language.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1737360" y="1828800"/>
            <a:ext cx="5669280" cy="82296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main financial goal for most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businesses is to “earn a profit.”</a:t>
            </a: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Johnson &amp; Johnson</a:t>
            </a:r>
            <a:br>
              <a:rPr lang="en-US" dirty="0" smtClean="0"/>
            </a:br>
            <a:r>
              <a:rPr lang="en-US" dirty="0" smtClean="0"/>
              <a:t>Mission Statement</a:t>
            </a:r>
            <a:endParaRPr lang="en-US" dirty="0"/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645920" y="1828800"/>
            <a:ext cx="5852160" cy="420624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			    Our Credo</a:t>
            </a:r>
          </a:p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  We believe our first responsibility is to</a:t>
            </a:r>
          </a:p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  the doctors, nurses and patients, to</a:t>
            </a:r>
          </a:p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  mothers and fathers and all others who</a:t>
            </a:r>
          </a:p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  use our products and services…</a:t>
            </a:r>
          </a:p>
          <a:p>
            <a:pPr marL="342900" indent="-342900" eaLnBrk="0" hangingPunct="0">
              <a:defRPr/>
            </a:pPr>
            <a:endParaRPr lang="en-US" sz="2400">
              <a:solidFill>
                <a:schemeClr val="bg1"/>
              </a:solidFill>
            </a:endParaRPr>
          </a:p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  We are responsible to our employees,</a:t>
            </a:r>
          </a:p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  the men and women who work with us</a:t>
            </a:r>
          </a:p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  throughout the world. Everyone must</a:t>
            </a:r>
          </a:p>
          <a:p>
            <a:pPr marL="342900" indent="-342900" eaLnBrk="0" hangingPunct="0">
              <a:defRPr/>
            </a:pPr>
            <a:r>
              <a:rPr lang="en-US" sz="2400">
                <a:solidFill>
                  <a:schemeClr val="bg1"/>
                </a:solidFill>
              </a:rPr>
              <a:t>  be considered an individual…</a:t>
            </a:r>
          </a:p>
        </p:txBody>
      </p:sp>
      <p:sp>
        <p:nvSpPr>
          <p:cNvPr id="4" name="Heptagon 3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Perspectives of the Balanced Scorecard 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828800"/>
            <a:ext cx="7315200" cy="4023360"/>
            <a:chOff x="914400" y="1828800"/>
            <a:chExt cx="7315200" cy="4023360"/>
          </a:xfrm>
        </p:grpSpPr>
        <p:sp>
          <p:nvSpPr>
            <p:cNvPr id="3" name="Rectangle 2"/>
            <p:cNvSpPr/>
            <p:nvPr/>
          </p:nvSpPr>
          <p:spPr>
            <a:xfrm>
              <a:off x="3657600" y="1828800"/>
              <a:ext cx="1828800" cy="914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Financial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Perspective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914400" y="3383280"/>
              <a:ext cx="1828800" cy="914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Customer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Perspective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3474720"/>
              <a:ext cx="1828800" cy="914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ts val="2200"/>
                </a:lnSpc>
              </a:pPr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Internal</a:t>
              </a:r>
            </a:p>
            <a:p>
              <a:pPr algn="ctr">
                <a:lnSpc>
                  <a:spcPts val="2200"/>
                </a:lnSpc>
              </a:pPr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Processes</a:t>
              </a:r>
            </a:p>
            <a:p>
              <a:pPr algn="ctr">
                <a:lnSpc>
                  <a:spcPts val="2200"/>
                </a:lnSpc>
              </a:pPr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Perspective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657600" y="4937760"/>
              <a:ext cx="1828800" cy="914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Innovation</a:t>
              </a:r>
            </a:p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Perspective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657600" y="3383280"/>
              <a:ext cx="1828800" cy="914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Strategy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Straight Arrow Connector 8"/>
            <p:cNvCxnSpPr>
              <a:stCxn id="3" idx="1"/>
              <a:endCxn id="4" idx="0"/>
            </p:cNvCxnSpPr>
            <p:nvPr/>
          </p:nvCxnSpPr>
          <p:spPr>
            <a:xfrm rot="10800000" flipV="1">
              <a:off x="1828800" y="2286000"/>
              <a:ext cx="1828800" cy="1097280"/>
            </a:xfrm>
            <a:prstGeom prst="straightConnector1">
              <a:avLst/>
            </a:prstGeom>
            <a:ln w="190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3" idx="3"/>
              <a:endCxn id="5" idx="0"/>
            </p:cNvCxnSpPr>
            <p:nvPr/>
          </p:nvCxnSpPr>
          <p:spPr>
            <a:xfrm>
              <a:off x="5486400" y="2286000"/>
              <a:ext cx="1828800" cy="1188720"/>
            </a:xfrm>
            <a:prstGeom prst="straightConnector1">
              <a:avLst/>
            </a:prstGeom>
            <a:ln w="190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4" idx="2"/>
              <a:endCxn id="6" idx="1"/>
            </p:cNvCxnSpPr>
            <p:nvPr/>
          </p:nvCxnSpPr>
          <p:spPr>
            <a:xfrm rot="16200000" flipH="1">
              <a:off x="2194560" y="3931920"/>
              <a:ext cx="1097280" cy="1828800"/>
            </a:xfrm>
            <a:prstGeom prst="straightConnector1">
              <a:avLst/>
            </a:prstGeom>
            <a:ln w="190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6" idx="3"/>
              <a:endCxn id="5" idx="2"/>
            </p:cNvCxnSpPr>
            <p:nvPr/>
          </p:nvCxnSpPr>
          <p:spPr>
            <a:xfrm flipV="1">
              <a:off x="5486400" y="4389120"/>
              <a:ext cx="1828800" cy="1005840"/>
            </a:xfrm>
            <a:prstGeom prst="straightConnector1">
              <a:avLst/>
            </a:prstGeom>
            <a:ln w="190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0"/>
              <a:endCxn id="3" idx="2"/>
            </p:cNvCxnSpPr>
            <p:nvPr/>
          </p:nvCxnSpPr>
          <p:spPr>
            <a:xfrm rot="5400000" flipH="1" flipV="1">
              <a:off x="4251960" y="3063240"/>
              <a:ext cx="640080" cy="1588"/>
            </a:xfrm>
            <a:prstGeom prst="straightConnector1">
              <a:avLst/>
            </a:prstGeom>
            <a:ln w="190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7" idx="2"/>
              <a:endCxn id="6" idx="0"/>
            </p:cNvCxnSpPr>
            <p:nvPr/>
          </p:nvCxnSpPr>
          <p:spPr>
            <a:xfrm rot="5400000">
              <a:off x="4251960" y="4617720"/>
              <a:ext cx="640080" cy="1588"/>
            </a:xfrm>
            <a:prstGeom prst="straightConnector1">
              <a:avLst/>
            </a:prstGeom>
            <a:ln w="190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Heptagon 21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1448</Words>
  <Application>Microsoft Office PowerPoint</Application>
  <PresentationFormat>On-screen Show (4:3)</PresentationFormat>
  <Paragraphs>618</Paragraphs>
  <Slides>52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Arial Black</vt:lpstr>
      <vt:lpstr>Calibri</vt:lpstr>
      <vt:lpstr>Monotype Sorts</vt:lpstr>
      <vt:lpstr>Tahoma</vt:lpstr>
      <vt:lpstr>Wingdings</vt:lpstr>
      <vt:lpstr>Office Theme</vt:lpstr>
      <vt:lpstr>Chapter 8</vt:lpstr>
      <vt:lpstr>Learning Objectives</vt:lpstr>
      <vt:lpstr>Learning Objectives</vt:lpstr>
      <vt:lpstr>The Business Planning Process</vt:lpstr>
      <vt:lpstr>The Business Planning Process</vt:lpstr>
      <vt:lpstr>Nonfinancial Goals</vt:lpstr>
      <vt:lpstr>Financial Goals</vt:lpstr>
      <vt:lpstr>Johnson &amp; Johnson Mission Statement</vt:lpstr>
      <vt:lpstr>The Four Perspectives of the Balanced Scorecard </vt:lpstr>
      <vt:lpstr>The Strategic Plan: The What</vt:lpstr>
      <vt:lpstr>The Capital Budget: The How</vt:lpstr>
      <vt:lpstr>The Operating Budget: The Who</vt:lpstr>
      <vt:lpstr>Interrelationship Among the Planning Elements</vt:lpstr>
      <vt:lpstr>The Capital Budget: What is it?</vt:lpstr>
      <vt:lpstr>Capitalizing Assets</vt:lpstr>
      <vt:lpstr>Characteristics of Capital Projects</vt:lpstr>
      <vt:lpstr>The Cost of Capital</vt:lpstr>
      <vt:lpstr>The Cost of Capital</vt:lpstr>
      <vt:lpstr>Weighted Average Cost of Capital</vt:lpstr>
      <vt:lpstr>Evaluating Potential Capital Projects</vt:lpstr>
      <vt:lpstr>Identifying Potential Capital Projects</vt:lpstr>
      <vt:lpstr>Determining Relevant Cash Flows for Alternative Projects</vt:lpstr>
      <vt:lpstr>Selecting a Method of Evaluating the Alternatives</vt:lpstr>
      <vt:lpstr>Capital Budgeting Decision Methods</vt:lpstr>
      <vt:lpstr>Discounted Cash Flow Methods</vt:lpstr>
      <vt:lpstr>Net Present Value</vt:lpstr>
      <vt:lpstr>NPV Example</vt:lpstr>
      <vt:lpstr>NPV Example</vt:lpstr>
      <vt:lpstr>NPV Example</vt:lpstr>
      <vt:lpstr>NPV Example</vt:lpstr>
      <vt:lpstr>NPV Example</vt:lpstr>
      <vt:lpstr>Profitability Index Example</vt:lpstr>
      <vt:lpstr>Internal Rate of Return</vt:lpstr>
      <vt:lpstr>IRR Example</vt:lpstr>
      <vt:lpstr>IRR Example</vt:lpstr>
      <vt:lpstr>IRR Example</vt:lpstr>
      <vt:lpstr>Nondiscounted Cash Flow Methods</vt:lpstr>
      <vt:lpstr>Payback Period Method</vt:lpstr>
      <vt:lpstr>Payback Period Method</vt:lpstr>
      <vt:lpstr>Payback Period Method</vt:lpstr>
      <vt:lpstr>Accounting Rate of Return Method</vt:lpstr>
      <vt:lpstr>Accounting Rate of Return Method</vt:lpstr>
      <vt:lpstr>Factors Leading to  Poor Capital Project Selection</vt:lpstr>
      <vt:lpstr>Time Value of Money</vt:lpstr>
      <vt:lpstr>Simple Interest Calculation</vt:lpstr>
      <vt:lpstr>Compound Interest Calculations</vt:lpstr>
      <vt:lpstr>Future Value </vt:lpstr>
      <vt:lpstr>Future Value of an Annuity</vt:lpstr>
      <vt:lpstr>Present Value</vt:lpstr>
      <vt:lpstr>Financial Calculator Keys</vt:lpstr>
      <vt:lpstr>Calculator Differences</vt:lpstr>
      <vt:lpstr>End of Chapter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Jim</dc:creator>
  <cp:lastModifiedBy>Dr. Mark Friedman</cp:lastModifiedBy>
  <cp:revision>158</cp:revision>
  <dcterms:created xsi:type="dcterms:W3CDTF">2009-07-11T11:43:39Z</dcterms:created>
  <dcterms:modified xsi:type="dcterms:W3CDTF">2017-06-20T13:38:31Z</dcterms:modified>
</cp:coreProperties>
</file>