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17" r:id="rId2"/>
    <p:sldId id="359" r:id="rId3"/>
    <p:sldId id="360" r:id="rId4"/>
    <p:sldId id="320" r:id="rId5"/>
    <p:sldId id="371" r:id="rId6"/>
    <p:sldId id="323" r:id="rId7"/>
    <p:sldId id="372" r:id="rId8"/>
    <p:sldId id="326" r:id="rId9"/>
    <p:sldId id="363" r:id="rId10"/>
    <p:sldId id="328" r:id="rId11"/>
    <p:sldId id="329" r:id="rId12"/>
    <p:sldId id="373" r:id="rId13"/>
    <p:sldId id="364" r:id="rId14"/>
    <p:sldId id="333" r:id="rId15"/>
    <p:sldId id="334" r:id="rId16"/>
    <p:sldId id="335" r:id="rId17"/>
    <p:sldId id="336" r:id="rId18"/>
    <p:sldId id="337" r:id="rId19"/>
    <p:sldId id="374" r:id="rId20"/>
    <p:sldId id="340" r:id="rId21"/>
    <p:sldId id="365" r:id="rId22"/>
    <p:sldId id="366" r:id="rId23"/>
    <p:sldId id="367" r:id="rId24"/>
    <p:sldId id="368" r:id="rId25"/>
    <p:sldId id="369" r:id="rId26"/>
    <p:sldId id="347" r:id="rId27"/>
    <p:sldId id="348" r:id="rId28"/>
    <p:sldId id="349" r:id="rId29"/>
    <p:sldId id="351" r:id="rId30"/>
    <p:sldId id="375" r:id="rId31"/>
    <p:sldId id="376" r:id="rId32"/>
    <p:sldId id="377" r:id="rId33"/>
    <p:sldId id="378" r:id="rId34"/>
    <p:sldId id="379" r:id="rId35"/>
    <p:sldId id="357" r:id="rId36"/>
    <p:sldId id="358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84951" autoAdjust="0"/>
  </p:normalViewPr>
  <p:slideViewPr>
    <p:cSldViewPr>
      <p:cViewPr varScale="1">
        <p:scale>
          <a:sx n="89" d="100"/>
          <a:sy n="89" d="100"/>
        </p:scale>
        <p:origin x="177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5080"/>
    </p:cViewPr>
  </p:sorterViewPr>
  <p:notesViewPr>
    <p:cSldViewPr>
      <p:cViewPr varScale="1">
        <p:scale>
          <a:sx n="67" d="100"/>
          <a:sy n="67" d="100"/>
        </p:scale>
        <p:origin x="3120" y="-14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CC9BCB-CA67-43DA-876D-29E21CEB0B5F}" type="datetimeFigureOut">
              <a:rPr lang="en-US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9524B2-D99B-4CAC-A6D4-A1815A9990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09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7107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FE7112-2E90-40F8-AECB-0116AB639780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0862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8371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837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924B9A-9097-4D31-8393-5AA5187298FB}" type="slidenum">
              <a:rPr lang="en-US" smtClean="0"/>
              <a:pPr/>
              <a:t>10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7840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5939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939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C7D40F-F53B-4896-B699-D4AF99B43D48}" type="slidenum">
              <a:rPr lang="en-US" smtClean="0"/>
              <a:pPr/>
              <a:t>11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9760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5939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939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C7D40F-F53B-4896-B699-D4AF99B43D48}" type="slidenum">
              <a:rPr lang="en-US" smtClean="0"/>
              <a:pPr/>
              <a:t>12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0393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1443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144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8C110C-8576-4A33-A7B1-E6ACE7C74B7E}" type="slidenum">
              <a:rPr lang="en-US" smtClean="0"/>
              <a:pPr/>
              <a:t>13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1551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6349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3493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349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7F0BD6-EE36-4D04-9D88-802F4AD96504}" type="slidenum">
              <a:rPr lang="en-US" smtClean="0"/>
              <a:pPr/>
              <a:t>14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74277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4517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1CE839-4C42-4039-8A0B-4DC92FC25E02}" type="slidenum">
              <a:rPr lang="en-US" smtClean="0"/>
              <a:pPr/>
              <a:t>15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29946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655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554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554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ED293A-6F45-4790-8936-46ED809B96D3}" type="slidenum">
              <a:rPr lang="en-US" smtClean="0"/>
              <a:pPr/>
              <a:t>16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28969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665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656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656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6B144-2EC3-44AE-B25B-3136B45B6A34}" type="slidenum">
              <a:rPr lang="en-US" smtClean="0"/>
              <a:pPr/>
              <a:t>17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74971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675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758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759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9AAE25-5C6E-4463-AE84-2CB519A7B7D4}" type="slidenum">
              <a:rPr lang="en-US" smtClean="0"/>
              <a:pPr/>
              <a:t>18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6162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675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758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759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9AAE25-5C6E-4463-AE84-2CB519A7B7D4}" type="slidenum">
              <a:rPr lang="en-US" smtClean="0"/>
              <a:pPr/>
              <a:t>19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9885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CD43BE-2FB1-4FFD-88AC-F659F1E0C08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641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706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05904-A6D5-4D3A-98B6-EE2389A22B33}" type="slidenum">
              <a:rPr lang="en-US" smtClean="0"/>
              <a:pPr/>
              <a:t>20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75407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706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05904-A6D5-4D3A-98B6-EE2389A22B33}" type="slidenum">
              <a:rPr lang="en-US" smtClean="0"/>
              <a:pPr/>
              <a:t>21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01525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706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05904-A6D5-4D3A-98B6-EE2389A22B33}" type="slidenum">
              <a:rPr lang="en-US" smtClean="0"/>
              <a:pPr/>
              <a:t>22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81238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706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05904-A6D5-4D3A-98B6-EE2389A22B33}" type="slidenum">
              <a:rPr lang="en-US" smtClean="0"/>
              <a:pPr/>
              <a:t>23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52023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706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066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05904-A6D5-4D3A-98B6-EE2389A22B33}" type="slidenum">
              <a:rPr lang="en-US" smtClean="0"/>
              <a:pPr/>
              <a:t>24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0704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8039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782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783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50F9FE-D4C2-4BF3-9334-07A987141989}" type="slidenum">
              <a:rPr lang="en-US" smtClean="0"/>
              <a:pPr/>
              <a:t>26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82405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8851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885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E03964-8DA0-4072-89E0-D2BEF05CFB32}" type="slidenum">
              <a:rPr lang="en-US" smtClean="0"/>
              <a:pPr/>
              <a:t>27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18780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9875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987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F7C1FB-1293-4490-A1F3-01D0B26C3EE9}" type="slidenum">
              <a:rPr lang="en-US" smtClean="0"/>
              <a:pPr/>
              <a:t>28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91329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4881A3-849C-47BF-B124-7E81BC79D6CF}" type="slidenum">
              <a:rPr lang="en-US" smtClean="0"/>
              <a:pPr/>
              <a:t>29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8127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62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4881A3-849C-47BF-B124-7E81BC79D6CF}" type="slidenum">
              <a:rPr lang="en-US" smtClean="0"/>
              <a:pPr/>
              <a:t>30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66579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4881A3-849C-47BF-B124-7E81BC79D6CF}" type="slidenum">
              <a:rPr lang="en-US" smtClean="0"/>
              <a:pPr/>
              <a:t>31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65540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4881A3-849C-47BF-B124-7E81BC79D6CF}" type="slidenum">
              <a:rPr lang="en-US" smtClean="0"/>
              <a:pPr/>
              <a:t>32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56741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4881A3-849C-47BF-B124-7E81BC79D6CF}" type="slidenum">
              <a:rPr lang="en-US" smtClean="0"/>
              <a:pPr/>
              <a:t>33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58436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4881A3-849C-47BF-B124-7E81BC79D6CF}" type="slidenum">
              <a:rPr lang="en-US" smtClean="0"/>
              <a:pPr/>
              <a:t>34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25644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880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806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80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6D54E-F6A7-4360-B137-8C2FF0EFB83C}" type="slidenum">
              <a:rPr lang="en-US" smtClean="0"/>
              <a:pPr/>
              <a:t>35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87800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8909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9093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909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840970-DC67-40C7-BB24-1D313DEE532D}" type="slidenum">
              <a:rPr lang="en-US" smtClean="0"/>
              <a:pPr/>
              <a:t>36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8362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0179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018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193B3F-EB41-4495-BF5C-60D5DDA6427F}" type="slidenum">
              <a:rPr lang="en-US" smtClean="0"/>
              <a:pPr/>
              <a:t>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7247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986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3251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325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18AC0C-61CB-48FE-8CA4-A0B1F86355CF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3574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29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6323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632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6DC33C-F686-446E-8060-44531E8C9FBA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563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0488" tIns="44450" rIns="90488" bIns="44450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4129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524B2-D99B-4CAC-A6D4-A1815A99906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43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 userDrawn="1"/>
        </p:nvSpPr>
        <p:spPr bwMode="auto">
          <a:xfrm>
            <a:off x="8226425" y="6489700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Tahoma" pitchFamily="34" charset="0"/>
                <a:cs typeface="+mn-cs"/>
              </a:rPr>
              <a:t> </a:t>
            </a:r>
            <a:r>
              <a:rPr lang="en-US" sz="1400" dirty="0">
                <a:latin typeface="Tahoma" pitchFamily="34" charset="0"/>
                <a:cs typeface="+mn-cs"/>
              </a:rPr>
              <a:t>- </a:t>
            </a:r>
            <a:fld id="{29857785-9AFC-4657-BD44-C78D8DFF6395}" type="slidenum">
              <a:rPr lang="en-US" sz="1400">
                <a:latin typeface="Tahoma" pitchFamily="34" charset="0"/>
                <a:cs typeface="+mn-cs"/>
              </a:rPr>
              <a:pPr algn="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Tahoma" pitchFamily="34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340475"/>
            <a:ext cx="7239000" cy="365125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endParaRPr lang="en-US" dirty="0" smtClean="0"/>
          </a:p>
          <a:p>
            <a:pPr algn="l">
              <a:defRPr/>
            </a:pPr>
            <a:r>
              <a:rPr lang="en-US" dirty="0" smtClean="0"/>
              <a:t>©2016 Michael Werner and Mark Friedman,  Management Accounting , Werner/Friedman  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4E9EC-8579-41E0-A4F5-42951C3353AE}" type="datetime1">
              <a:rPr lang="en-US" smtClean="0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B6BAF991-1551-409F-AC3F-A61538D7C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2070A-A50E-4790-A1A1-DA80DF0E1A1E}" type="datetime1">
              <a:rPr lang="en-US" smtClean="0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1CC53EF1-00F4-477C-81C1-9448EE1751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40475"/>
            <a:ext cx="7086600" cy="365125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endParaRPr lang="en-US" dirty="0" smtClean="0"/>
          </a:p>
          <a:p>
            <a:pPr algn="l">
              <a:defRPr/>
            </a:pPr>
            <a:r>
              <a:rPr lang="en-US" dirty="0" smtClean="0"/>
              <a:t>©2016 Michael Werner and Mark Friedman,  Management Accounting , Werner/Friedman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59AB2A30-0DE0-446F-A372-139FB6FBB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17B9-08FF-4EC0-890E-599491D7A519}" type="datetime1">
              <a:rPr lang="en-US" smtClean="0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A7D328AA-4791-411E-846F-FF65AFCF00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97DD0-33E6-4747-BF60-5DA3F5D99562}" type="datetime1">
              <a:rPr lang="en-US" smtClean="0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4DB2B5AE-3D90-433C-AD7A-F399AE3D1B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48AB4-AF1A-4974-BCA5-41B4951DA7AB}" type="datetime1">
              <a:rPr lang="en-US" smtClean="0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B14B2774-ECF2-4516-B14A-CEF6629ED6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400800"/>
            <a:ext cx="716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</a:p>
          <a:p>
            <a:pPr algn="l">
              <a:defRPr/>
            </a:pPr>
            <a:r>
              <a:rPr lang="en-US" dirty="0" smtClean="0"/>
              <a:t>©2016 Michael Werner and Mark Friedman,  Management Accounting , Werner/Friedman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6400800"/>
            <a:ext cx="1066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2-</a:t>
            </a:r>
            <a:fld id="{AA29A940-8BF0-400D-A5D1-0AFB47631E9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D475-96AC-4AA2-A8D8-98E981E33239}" type="datetime1">
              <a:rPr lang="en-US" smtClean="0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©2016 Michael Werner and Mark Friedman,  Management Accounting , Werner/Friedman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2A29249F-390F-4677-B0B8-3FF39AE4D3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E5897-62AE-43F0-91D7-3EC3D140F1DD}" type="datetime1">
              <a:rPr lang="en-US" smtClean="0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24AE43D8-48D6-4282-A255-224DD5EF1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E08B-654B-4DF9-A79B-A14EFA6C6332}" type="datetime1">
              <a:rPr lang="en-US" smtClean="0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5363BBED-9E41-44BE-A3EB-44CAD640C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9EA4F3-EDBE-408C-B29E-F21C76E7D930}" type="datetime1">
              <a:rPr lang="en-US" smtClean="0"/>
              <a:pPr>
                <a:defRPr/>
              </a:pPr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/>
        </p:nvSpPr>
        <p:spPr bwMode="auto">
          <a:xfrm>
            <a:off x="8226425" y="6489700"/>
            <a:ext cx="731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Tahoma" pitchFamily="34" charset="0"/>
                <a:cs typeface="+mn-cs"/>
              </a:rPr>
              <a:t>2 </a:t>
            </a:r>
            <a:r>
              <a:rPr lang="en-US" sz="1400" dirty="0">
                <a:latin typeface="Tahoma" pitchFamily="34" charset="0"/>
                <a:cs typeface="+mn-cs"/>
              </a:rPr>
              <a:t>- </a:t>
            </a:r>
            <a:fld id="{1F09A225-D4D2-4C2F-A5BE-E0F0526CE2D1}" type="slidenum">
              <a:rPr lang="en-US" sz="1400">
                <a:latin typeface="Tahoma" pitchFamily="34" charset="0"/>
                <a:cs typeface="+mn-cs"/>
              </a:rPr>
              <a:pPr algn="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Tahoma" pitchFamily="34" charset="0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2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Classifying Costs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340475"/>
            <a:ext cx="7239000" cy="365125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 </a:t>
            </a:r>
          </a:p>
          <a:p>
            <a:pPr>
              <a:defRPr/>
            </a:pPr>
            <a:r>
              <a:rPr lang="en-US"/>
              <a:t>©2017 Mark Friedman and Michael Werner,  Management Accounting , Friedman/Werner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Product Cost Identification for Manufacturing Firms</a:t>
            </a:r>
          </a:p>
        </p:txBody>
      </p:sp>
      <p:sp>
        <p:nvSpPr>
          <p:cNvPr id="464901" name="AutoShape 5"/>
          <p:cNvSpPr>
            <a:spLocks noChangeArrowheads="1"/>
          </p:cNvSpPr>
          <p:nvPr/>
        </p:nvSpPr>
        <p:spPr bwMode="auto">
          <a:xfrm>
            <a:off x="2972594" y="5118100"/>
            <a:ext cx="3198813" cy="12795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Manufacturing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overhead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64900" name="AutoShape 4"/>
          <p:cNvSpPr>
            <a:spLocks noChangeArrowheads="1"/>
          </p:cNvSpPr>
          <p:nvPr/>
        </p:nvSpPr>
        <p:spPr bwMode="auto">
          <a:xfrm>
            <a:off x="2972594" y="3473450"/>
            <a:ext cx="3198813" cy="12795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Direct labor cost</a:t>
            </a:r>
          </a:p>
        </p:txBody>
      </p:sp>
      <p:sp>
        <p:nvSpPr>
          <p:cNvPr id="464899" name="AutoShape 3"/>
          <p:cNvSpPr>
            <a:spLocks noChangeArrowheads="1"/>
          </p:cNvSpPr>
          <p:nvPr/>
        </p:nvSpPr>
        <p:spPr bwMode="auto">
          <a:xfrm>
            <a:off x="2972594" y="1828800"/>
            <a:ext cx="3198812" cy="12795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Direct </a:t>
            </a:r>
            <a:r>
              <a:rPr lang="en-US" sz="2400" dirty="0" smtClean="0">
                <a:solidFill>
                  <a:schemeClr val="bg1"/>
                </a:solidFill>
              </a:rPr>
              <a:t>material </a:t>
            </a:r>
            <a:r>
              <a:rPr lang="en-US" sz="2400" dirty="0">
                <a:solidFill>
                  <a:schemeClr val="bg1"/>
                </a:solidFill>
              </a:rPr>
              <a:t>cost</a:t>
            </a:r>
          </a:p>
        </p:txBody>
      </p:sp>
      <p:sp>
        <p:nvSpPr>
          <p:cNvPr id="14" name="Heptagon 13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LO3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Cost and</a:t>
            </a:r>
            <a:br>
              <a:rPr lang="en-US" dirty="0" smtClean="0"/>
            </a:br>
            <a:r>
              <a:rPr lang="en-US" dirty="0" smtClean="0"/>
              <a:t>Conversion Cost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40080" y="2011680"/>
            <a:ext cx="7863840" cy="1279525"/>
            <a:chOff x="640080" y="2011680"/>
            <a:chExt cx="7863840" cy="1279525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640080" y="2011680"/>
              <a:ext cx="2194560" cy="12795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Direct</a:t>
              </a:r>
            </a:p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material</a:t>
              </a:r>
            </a:p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cost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3474720" y="2011680"/>
              <a:ext cx="2194560" cy="12795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Direct</a:t>
              </a:r>
            </a:p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labor</a:t>
              </a:r>
            </a:p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cost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7" name="AutoShape 3"/>
            <p:cNvSpPr>
              <a:spLocks noChangeArrowheads="1"/>
            </p:cNvSpPr>
            <p:nvPr/>
          </p:nvSpPr>
          <p:spPr bwMode="auto">
            <a:xfrm>
              <a:off x="6309360" y="2011680"/>
              <a:ext cx="2194560" cy="12795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Manufacturing</a:t>
              </a:r>
            </a:p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overhead</a:t>
              </a:r>
            </a:p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cost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737361" y="3291204"/>
            <a:ext cx="2834640" cy="2194561"/>
            <a:chOff x="1737361" y="3291204"/>
            <a:chExt cx="2834640" cy="2194561"/>
          </a:xfrm>
        </p:grpSpPr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>
              <a:off x="2011680" y="4206240"/>
              <a:ext cx="2194560" cy="12795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Prime</a:t>
              </a:r>
            </a:p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cost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5" idx="2"/>
              <a:endCxn id="8" idx="0"/>
            </p:cNvCxnSpPr>
            <p:nvPr/>
          </p:nvCxnSpPr>
          <p:spPr>
            <a:xfrm rot="16200000" flipH="1">
              <a:off x="1965643" y="3062922"/>
              <a:ext cx="915035" cy="1371600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6" idx="2"/>
              <a:endCxn id="8" idx="0"/>
            </p:cNvCxnSpPr>
            <p:nvPr/>
          </p:nvCxnSpPr>
          <p:spPr>
            <a:xfrm rot="5400000">
              <a:off x="3382963" y="3017202"/>
              <a:ext cx="915035" cy="1463040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572001" y="3291204"/>
            <a:ext cx="2834640" cy="2194561"/>
            <a:chOff x="4572001" y="3291204"/>
            <a:chExt cx="2834640" cy="2194561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4846320" y="4206240"/>
              <a:ext cx="2194560" cy="12795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Conversion</a:t>
              </a:r>
            </a:p>
            <a:p>
              <a:pPr algn="ctr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cost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6" idx="2"/>
              <a:endCxn id="9" idx="0"/>
            </p:cNvCxnSpPr>
            <p:nvPr/>
          </p:nvCxnSpPr>
          <p:spPr>
            <a:xfrm rot="16200000" flipH="1">
              <a:off x="4800283" y="3062922"/>
              <a:ext cx="915035" cy="1371600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2"/>
              <a:endCxn id="9" idx="0"/>
            </p:cNvCxnSpPr>
            <p:nvPr/>
          </p:nvCxnSpPr>
          <p:spPr>
            <a:xfrm rot="5400000">
              <a:off x="6217603" y="3017202"/>
              <a:ext cx="915035" cy="1463040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Heptagon 18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LO3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 Classifications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22960" y="1646238"/>
            <a:ext cx="749808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Describe the components of the costs included in each of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the three types of inventory in a manufacturing operation.</a:t>
            </a: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2011680" y="3107690"/>
            <a:ext cx="512064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Raw </a:t>
            </a:r>
            <a:r>
              <a:rPr kumimoji="1"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materials inventory or stores</a:t>
            </a: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2012156" y="4295140"/>
            <a:ext cx="512064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Work-in-process </a:t>
            </a:r>
            <a:r>
              <a:rPr kumimoji="1"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inventory</a:t>
            </a: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011680" y="5486400"/>
            <a:ext cx="512064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Finished </a:t>
            </a:r>
            <a:r>
              <a:rPr kumimoji="1"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goods inventory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Manufacturing Overhead</a:t>
            </a:r>
            <a:br>
              <a:rPr lang="en-US" dirty="0" smtClean="0"/>
            </a:br>
            <a:r>
              <a:rPr lang="en-US" dirty="0" smtClean="0"/>
              <a:t>or Burden</a:t>
            </a:r>
          </a:p>
        </p:txBody>
      </p:sp>
      <p:sp>
        <p:nvSpPr>
          <p:cNvPr id="466947" name="AutoShape 3"/>
          <p:cNvSpPr>
            <a:spLocks noChangeArrowheads="1"/>
          </p:cNvSpPr>
          <p:nvPr/>
        </p:nvSpPr>
        <p:spPr bwMode="auto">
          <a:xfrm>
            <a:off x="2743200" y="2560320"/>
            <a:ext cx="365760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Indirect material</a:t>
            </a:r>
            <a:endParaRPr kumimoji="1"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6948" name="AutoShape 4"/>
          <p:cNvSpPr>
            <a:spLocks noChangeArrowheads="1"/>
          </p:cNvSpPr>
          <p:nvPr/>
        </p:nvSpPr>
        <p:spPr bwMode="auto">
          <a:xfrm>
            <a:off x="2743200" y="3840480"/>
            <a:ext cx="365760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Indirect labor</a:t>
            </a:r>
            <a:endParaRPr kumimoji="1"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6949" name="AutoShape 5"/>
          <p:cNvSpPr>
            <a:spLocks noChangeArrowheads="1"/>
          </p:cNvSpPr>
          <p:nvPr/>
        </p:nvSpPr>
        <p:spPr bwMode="auto">
          <a:xfrm>
            <a:off x="2743200" y="5029200"/>
            <a:ext cx="365760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Other overhead costs</a:t>
            </a:r>
            <a:endParaRPr kumimoji="1"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6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6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7" grpId="0"/>
      <p:bldP spid="466948" grpId="0"/>
      <p:bldP spid="4669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Flow of Product Costs –Manufacturing Company</a:t>
            </a:r>
          </a:p>
        </p:txBody>
      </p:sp>
      <p:sp>
        <p:nvSpPr>
          <p:cNvPr id="468995" name="AutoShape 3"/>
          <p:cNvSpPr>
            <a:spLocks noGrp="1" noChangeArrowheads="1"/>
          </p:cNvSpPr>
          <p:nvPr>
            <p:ph type="body" idx="4294967295"/>
          </p:nvPr>
        </p:nvSpPr>
        <p:spPr>
          <a:xfrm>
            <a:off x="1920240" y="2376488"/>
            <a:ext cx="5303520" cy="228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lstStyle/>
          <a:p>
            <a:pPr marL="0" indent="0" defTabSz="274320" eaLnBrk="1" hangingPunct="1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	Beginning direct material inventory</a:t>
            </a:r>
          </a:p>
          <a:p>
            <a:pPr marL="0" lvl="1" indent="0" defTabSz="274320" eaLnBrk="1" hangingPunct="1">
              <a:spcBef>
                <a:spcPts val="0"/>
              </a:spcBef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+	Purchases</a:t>
            </a:r>
          </a:p>
          <a:p>
            <a:pPr marL="0" lvl="1" indent="0" defTabSz="274320" eaLnBrk="1" hangingPunct="1">
              <a:spcBef>
                <a:spcPts val="0"/>
              </a:spcBef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=	Direct materials available for use</a:t>
            </a:r>
          </a:p>
          <a:p>
            <a:pPr marL="0" indent="0" defTabSz="274320" eaLnBrk="1" hangingPunct="1">
              <a:spcBef>
                <a:spcPts val="0"/>
              </a:spcBef>
              <a:buSzTx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–	Ending inventory</a:t>
            </a:r>
          </a:p>
          <a:p>
            <a:pPr marL="0" indent="0" defTabSz="274320" eaLnBrk="1" hangingPunct="1">
              <a:spcBef>
                <a:spcPts val="0"/>
              </a:spcBef>
              <a:buSzTx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=	Direct materials used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89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6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8_05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8_05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8_05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8_05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8_05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5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Flow of Product Costs –Manufacturing Company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32632" y="1828800"/>
            <a:ext cx="2014537" cy="4570413"/>
            <a:chOff x="732632" y="1828800"/>
            <a:chExt cx="2014537" cy="4570413"/>
          </a:xfrm>
        </p:grpSpPr>
        <p:sp>
          <p:nvSpPr>
            <p:cNvPr id="522245" name="AutoShape 5"/>
            <p:cNvSpPr>
              <a:spLocks noChangeArrowheads="1"/>
            </p:cNvSpPr>
            <p:nvPr/>
          </p:nvSpPr>
          <p:spPr bwMode="auto">
            <a:xfrm>
              <a:off x="732632" y="2925763"/>
              <a:ext cx="2011362" cy="8223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Raw materials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inventory</a:t>
              </a:r>
            </a:p>
          </p:txBody>
        </p:sp>
        <p:sp>
          <p:nvSpPr>
            <p:cNvPr id="522246" name="AutoShape 6"/>
            <p:cNvSpPr>
              <a:spLocks noChangeArrowheads="1"/>
            </p:cNvSpPr>
            <p:nvPr/>
          </p:nvSpPr>
          <p:spPr bwMode="auto">
            <a:xfrm>
              <a:off x="735807" y="4387850"/>
              <a:ext cx="2011362" cy="1096963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Ending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raw materials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inventory</a:t>
              </a:r>
            </a:p>
          </p:txBody>
        </p:sp>
        <p:sp>
          <p:nvSpPr>
            <p:cNvPr id="522247" name="AutoShape 7"/>
            <p:cNvSpPr>
              <a:spLocks noChangeArrowheads="1"/>
            </p:cNvSpPr>
            <p:nvPr/>
          </p:nvSpPr>
          <p:spPr bwMode="auto">
            <a:xfrm>
              <a:off x="732632" y="5942013"/>
              <a:ext cx="2011362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Balance sheet</a:t>
              </a:r>
            </a:p>
          </p:txBody>
        </p:sp>
        <p:sp>
          <p:nvSpPr>
            <p:cNvPr id="522251" name="AutoShape 11"/>
            <p:cNvSpPr>
              <a:spLocks noChangeArrowheads="1"/>
            </p:cNvSpPr>
            <p:nvPr/>
          </p:nvSpPr>
          <p:spPr bwMode="auto">
            <a:xfrm>
              <a:off x="732632" y="1828800"/>
              <a:ext cx="2011362" cy="8223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Raw materials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purchases</a:t>
              </a:r>
            </a:p>
          </p:txBody>
        </p:sp>
        <p:cxnSp>
          <p:nvCxnSpPr>
            <p:cNvPr id="522252" name="AutoShape 12"/>
            <p:cNvCxnSpPr>
              <a:cxnSpLocks noChangeShapeType="1"/>
              <a:stCxn id="522251" idx="2"/>
              <a:endCxn id="522245" idx="0"/>
            </p:cNvCxnSpPr>
            <p:nvPr/>
          </p:nvCxnSpPr>
          <p:spPr bwMode="auto">
            <a:xfrm rot="5400000">
              <a:off x="1600994" y="2788444"/>
              <a:ext cx="274638" cy="1588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22253" name="AutoShape 13"/>
            <p:cNvCxnSpPr>
              <a:cxnSpLocks noChangeShapeType="1"/>
              <a:stCxn id="522245" idx="2"/>
              <a:endCxn id="522246" idx="0"/>
            </p:cNvCxnSpPr>
            <p:nvPr/>
          </p:nvCxnSpPr>
          <p:spPr bwMode="auto">
            <a:xfrm rot="16200000" flipH="1">
              <a:off x="1420019" y="4066381"/>
              <a:ext cx="639762" cy="3175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22254" name="AutoShape 14"/>
            <p:cNvCxnSpPr>
              <a:cxnSpLocks noChangeShapeType="1"/>
              <a:stCxn id="522246" idx="2"/>
              <a:endCxn id="522247" idx="0"/>
            </p:cNvCxnSpPr>
            <p:nvPr/>
          </p:nvCxnSpPr>
          <p:spPr bwMode="auto">
            <a:xfrm rot="5400000">
              <a:off x="1511301" y="5711826"/>
              <a:ext cx="457200" cy="3175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2" name="Group 31"/>
          <p:cNvGrpSpPr/>
          <p:nvPr/>
        </p:nvGrpSpPr>
        <p:grpSpPr>
          <a:xfrm>
            <a:off x="2743994" y="1828800"/>
            <a:ext cx="5667376" cy="4387851"/>
            <a:chOff x="2743994" y="1828800"/>
            <a:chExt cx="5667376" cy="4387851"/>
          </a:xfrm>
        </p:grpSpPr>
        <p:sp>
          <p:nvSpPr>
            <p:cNvPr id="522249" name="AutoShape 9"/>
            <p:cNvSpPr>
              <a:spLocks noChangeArrowheads="1"/>
            </p:cNvSpPr>
            <p:nvPr/>
          </p:nvSpPr>
          <p:spPr bwMode="auto">
            <a:xfrm>
              <a:off x="5942807" y="5119688"/>
              <a:ext cx="2468563" cy="1096963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Work-in-process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inventory</a:t>
              </a:r>
            </a:p>
            <a:p>
              <a:pPr algn="ctr">
                <a:defRPr/>
              </a:pPr>
              <a:r>
                <a:rPr lang="en-US" sz="2000" dirty="0" smtClean="0">
                  <a:solidFill>
                    <a:schemeClr val="bg1"/>
                  </a:solidFill>
                  <a:cs typeface="Arial" charset="0"/>
                </a:rPr>
                <a:t>Direct </a:t>
              </a:r>
              <a:r>
                <a:rPr lang="en-US" sz="2000" dirty="0">
                  <a:solidFill>
                    <a:schemeClr val="bg1"/>
                  </a:solidFill>
                  <a:cs typeface="Arial" charset="0"/>
                </a:rPr>
                <a:t>materials</a:t>
              </a:r>
            </a:p>
          </p:txBody>
        </p:sp>
        <p:sp>
          <p:nvSpPr>
            <p:cNvPr id="522250" name="AutoShape 10"/>
            <p:cNvSpPr>
              <a:spLocks noChangeArrowheads="1"/>
            </p:cNvSpPr>
            <p:nvPr/>
          </p:nvSpPr>
          <p:spPr bwMode="auto">
            <a:xfrm>
              <a:off x="3729832" y="1828800"/>
              <a:ext cx="2741613" cy="822325"/>
            </a:xfrm>
            <a:prstGeom prst="roundRect">
              <a:avLst>
                <a:gd name="adj" fmla="val 16667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Direct materials cost</a:t>
              </a:r>
            </a:p>
          </p:txBody>
        </p:sp>
        <p:cxnSp>
          <p:nvCxnSpPr>
            <p:cNvPr id="20496" name="AutoShape 15"/>
            <p:cNvCxnSpPr>
              <a:cxnSpLocks noChangeShapeType="1"/>
              <a:stCxn id="522251" idx="3"/>
              <a:endCxn id="522250" idx="1"/>
            </p:cNvCxnSpPr>
            <p:nvPr/>
          </p:nvCxnSpPr>
          <p:spPr bwMode="auto">
            <a:xfrm>
              <a:off x="2743994" y="2239963"/>
              <a:ext cx="985838" cy="1588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</p:cxnSp>
        <p:cxnSp>
          <p:nvCxnSpPr>
            <p:cNvPr id="20497" name="AutoShape 16"/>
            <p:cNvCxnSpPr>
              <a:cxnSpLocks noChangeShapeType="1"/>
              <a:stCxn id="522250" idx="3"/>
              <a:endCxn id="522249" idx="0"/>
            </p:cNvCxnSpPr>
            <p:nvPr/>
          </p:nvCxnSpPr>
          <p:spPr bwMode="auto">
            <a:xfrm>
              <a:off x="6471445" y="2239963"/>
              <a:ext cx="705644" cy="2879725"/>
            </a:xfrm>
            <a:prstGeom prst="bentConnector2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743994" y="3336925"/>
            <a:ext cx="3930650" cy="1233488"/>
            <a:chOff x="2130" y="1986"/>
            <a:chExt cx="2476" cy="777"/>
          </a:xfrm>
        </p:grpSpPr>
        <p:sp>
          <p:nvSpPr>
            <p:cNvPr id="522248" name="AutoShape 8"/>
            <p:cNvSpPr>
              <a:spLocks noChangeArrowheads="1"/>
            </p:cNvSpPr>
            <p:nvPr/>
          </p:nvSpPr>
          <p:spPr bwMode="auto">
            <a:xfrm>
              <a:off x="2879" y="2072"/>
              <a:ext cx="1727" cy="69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Manufacturing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overhead </a:t>
              </a:r>
              <a:r>
                <a:rPr lang="en-US" sz="2000" dirty="0" smtClean="0">
                  <a:solidFill>
                    <a:schemeClr val="bg1"/>
                  </a:solidFill>
                </a:rPr>
                <a:t>cost</a:t>
              </a:r>
            </a:p>
            <a:p>
              <a:pPr algn="ctr">
                <a:defRPr/>
              </a:pPr>
              <a:r>
                <a:rPr lang="en-US" sz="2000" dirty="0" smtClean="0">
                  <a:solidFill>
                    <a:schemeClr val="bg1"/>
                  </a:solidFill>
                  <a:cs typeface="Arial" charset="0"/>
                </a:rPr>
                <a:t>Indirect </a:t>
              </a:r>
              <a:r>
                <a:rPr lang="en-US" sz="2000" dirty="0">
                  <a:solidFill>
                    <a:schemeClr val="bg1"/>
                  </a:solidFill>
                  <a:cs typeface="Arial" charset="0"/>
                </a:rPr>
                <a:t>materials</a:t>
              </a:r>
            </a:p>
          </p:txBody>
        </p:sp>
        <p:cxnSp>
          <p:nvCxnSpPr>
            <p:cNvPr id="20493" name="AutoShape 17"/>
            <p:cNvCxnSpPr>
              <a:cxnSpLocks noChangeShapeType="1"/>
              <a:stCxn id="522245" idx="3"/>
              <a:endCxn id="522248" idx="1"/>
            </p:cNvCxnSpPr>
            <p:nvPr/>
          </p:nvCxnSpPr>
          <p:spPr bwMode="auto">
            <a:xfrm>
              <a:off x="2130" y="1986"/>
              <a:ext cx="749" cy="43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29" name="Heptagon 28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Flow of Product Costs –Manufacturing Company</a:t>
            </a:r>
          </a:p>
        </p:txBody>
      </p:sp>
      <p:sp>
        <p:nvSpPr>
          <p:cNvPr id="524294" name="AutoShape 6"/>
          <p:cNvSpPr>
            <a:spLocks noChangeArrowheads="1"/>
          </p:cNvSpPr>
          <p:nvPr/>
        </p:nvSpPr>
        <p:spPr bwMode="auto">
          <a:xfrm>
            <a:off x="777875" y="2560320"/>
            <a:ext cx="4022725" cy="28336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</a:rPr>
              <a:t>Manufacturing overhead cost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Indirect materials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Indirect labor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Factory rent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Depreciation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Factory taxes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Factory insurance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Other factory costs</a:t>
            </a:r>
          </a:p>
        </p:txBody>
      </p:sp>
      <p:sp>
        <p:nvSpPr>
          <p:cNvPr id="524296" name="AutoShape 8"/>
          <p:cNvSpPr>
            <a:spLocks noChangeArrowheads="1"/>
          </p:cNvSpPr>
          <p:nvPr/>
        </p:nvSpPr>
        <p:spPr bwMode="auto">
          <a:xfrm>
            <a:off x="777875" y="1645920"/>
            <a:ext cx="2741612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Direct materials cost</a:t>
            </a:r>
          </a:p>
        </p:txBody>
      </p:sp>
      <p:sp>
        <p:nvSpPr>
          <p:cNvPr id="524297" name="AutoShape 9"/>
          <p:cNvSpPr>
            <a:spLocks noChangeArrowheads="1"/>
          </p:cNvSpPr>
          <p:nvPr/>
        </p:nvSpPr>
        <p:spPr bwMode="auto">
          <a:xfrm>
            <a:off x="777875" y="2012632"/>
            <a:ext cx="228600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Direct labor cost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063875" y="1874520"/>
            <a:ext cx="5302250" cy="4708525"/>
            <a:chOff x="2073" y="1065"/>
            <a:chExt cx="3340" cy="2966"/>
          </a:xfrm>
        </p:grpSpPr>
        <p:sp>
          <p:nvSpPr>
            <p:cNvPr id="524298" name="AutoShape 10"/>
            <p:cNvSpPr>
              <a:spLocks noChangeArrowheads="1"/>
            </p:cNvSpPr>
            <p:nvPr/>
          </p:nvSpPr>
          <p:spPr bwMode="auto">
            <a:xfrm>
              <a:off x="3397" y="2879"/>
              <a:ext cx="2016" cy="115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dirty="0" smtClean="0">
                  <a:solidFill>
                    <a:schemeClr val="bg1"/>
                  </a:solidFill>
                </a:rPr>
                <a:t>Work-in-process </a:t>
              </a:r>
              <a:r>
                <a:rPr lang="en-US" sz="2000" dirty="0">
                  <a:solidFill>
                    <a:schemeClr val="bg1"/>
                  </a:solidFill>
                </a:rPr>
                <a:t>inventory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charset="0"/>
                </a:rPr>
                <a:t>● Direct materials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charset="0"/>
                </a:rPr>
                <a:t>● Direct labor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charset="0"/>
                </a:rPr>
                <a:t>● Manufacturing overhead</a:t>
              </a:r>
            </a:p>
          </p:txBody>
        </p:sp>
        <p:cxnSp>
          <p:nvCxnSpPr>
            <p:cNvPr id="21512" name="AutoShape 13"/>
            <p:cNvCxnSpPr>
              <a:cxnSpLocks noChangeShapeType="1"/>
            </p:cNvCxnSpPr>
            <p:nvPr/>
          </p:nvCxnSpPr>
          <p:spPr bwMode="auto">
            <a:xfrm>
              <a:off x="2073" y="1296"/>
              <a:ext cx="2439" cy="1584"/>
            </a:xfrm>
            <a:prstGeom prst="bentConnector3">
              <a:avLst>
                <a:gd name="adj1" fmla="val 100260"/>
              </a:avLst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1513" name="AutoShape 14"/>
            <p:cNvCxnSpPr>
              <a:cxnSpLocks noChangeShapeType="1"/>
            </p:cNvCxnSpPr>
            <p:nvPr/>
          </p:nvCxnSpPr>
          <p:spPr bwMode="auto">
            <a:xfrm>
              <a:off x="2360" y="1065"/>
              <a:ext cx="2764" cy="1815"/>
            </a:xfrm>
            <a:prstGeom prst="bentConnector2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1514" name="AutoShape 15"/>
            <p:cNvCxnSpPr>
              <a:cxnSpLocks noChangeShapeType="1"/>
            </p:cNvCxnSpPr>
            <p:nvPr/>
          </p:nvCxnSpPr>
          <p:spPr bwMode="auto">
            <a:xfrm>
              <a:off x="3167" y="2390"/>
              <a:ext cx="865" cy="490"/>
            </a:xfrm>
            <a:prstGeom prst="bentConnector3">
              <a:avLst>
                <a:gd name="adj1" fmla="val 99515"/>
              </a:avLst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17" name="Heptagon 1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</a:p>
          <a:p>
            <a:pPr>
              <a:defRPr/>
            </a:pPr>
            <a:r>
              <a:rPr lang="en-US" dirty="0" smtClean="0"/>
              <a:t>©2016 Michael Werner and Kumen Jones,  Introduction to Management Accounting , 3e Werner/Jones 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Flow of Product Costs –Manufacturing Company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915194" y="1827213"/>
            <a:ext cx="7313612" cy="4205287"/>
            <a:chOff x="1370013" y="1827213"/>
            <a:chExt cx="7313612" cy="4205287"/>
          </a:xfrm>
        </p:grpSpPr>
        <p:sp>
          <p:nvSpPr>
            <p:cNvPr id="525317" name="AutoShape 5"/>
            <p:cNvSpPr>
              <a:spLocks noChangeArrowheads="1"/>
            </p:cNvSpPr>
            <p:nvPr/>
          </p:nvSpPr>
          <p:spPr bwMode="auto">
            <a:xfrm>
              <a:off x="5027613" y="1827213"/>
              <a:ext cx="3656012" cy="18288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       Work-in-process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               inventory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charset="0"/>
                </a:rPr>
                <a:t>● Direct materials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charset="0"/>
                </a:rPr>
                <a:t>● Direct labor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charset="0"/>
                </a:rPr>
                <a:t>● Manufacturing overhead</a:t>
              </a:r>
            </a:p>
          </p:txBody>
        </p:sp>
        <p:grpSp>
          <p:nvGrpSpPr>
            <p:cNvPr id="2" name="Group 12"/>
            <p:cNvGrpSpPr>
              <a:grpSpLocks/>
            </p:cNvGrpSpPr>
            <p:nvPr/>
          </p:nvGrpSpPr>
          <p:grpSpPr bwMode="auto">
            <a:xfrm>
              <a:off x="1370013" y="2741613"/>
              <a:ext cx="3657600" cy="2011362"/>
              <a:chOff x="863" y="1727"/>
              <a:chExt cx="2304" cy="1267"/>
            </a:xfrm>
          </p:grpSpPr>
          <p:sp>
            <p:nvSpPr>
              <p:cNvPr id="525319" name="AutoShape 7"/>
              <p:cNvSpPr>
                <a:spLocks noChangeArrowheads="1"/>
              </p:cNvSpPr>
              <p:nvPr/>
            </p:nvSpPr>
            <p:spPr bwMode="auto">
              <a:xfrm>
                <a:off x="863" y="2303"/>
                <a:ext cx="1440" cy="691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bg1"/>
                    </a:solidFill>
                  </a:rPr>
                  <a:t>Ending</a:t>
                </a:r>
              </a:p>
              <a:p>
                <a:pPr algn="ctr">
                  <a:defRPr/>
                </a:pPr>
                <a:r>
                  <a:rPr lang="en-US" sz="2000" dirty="0">
                    <a:solidFill>
                      <a:schemeClr val="bg1"/>
                    </a:solidFill>
                  </a:rPr>
                  <a:t>work-in-process</a:t>
                </a:r>
              </a:p>
              <a:p>
                <a:pPr algn="ctr">
                  <a:defRPr/>
                </a:pPr>
                <a:r>
                  <a:rPr lang="en-US" sz="2000" dirty="0">
                    <a:solidFill>
                      <a:schemeClr val="bg1"/>
                    </a:solidFill>
                  </a:rPr>
                  <a:t>inventory</a:t>
                </a:r>
              </a:p>
            </p:txBody>
          </p:sp>
          <p:cxnSp>
            <p:nvCxnSpPr>
              <p:cNvPr id="22540" name="AutoShape 9"/>
              <p:cNvCxnSpPr>
                <a:cxnSpLocks noChangeShapeType="1"/>
              </p:cNvCxnSpPr>
              <p:nvPr/>
            </p:nvCxnSpPr>
            <p:spPr bwMode="auto">
              <a:xfrm rot="10800000" flipV="1">
                <a:off x="1583" y="1727"/>
                <a:ext cx="1584" cy="576"/>
              </a:xfrm>
              <a:prstGeom prst="bentConnector2">
                <a:avLst/>
              </a:prstGeom>
              <a:noFill/>
              <a:ln w="19050">
                <a:solidFill>
                  <a:schemeClr val="bg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370013" y="4752975"/>
              <a:ext cx="2286000" cy="1279525"/>
              <a:chOff x="863" y="2994"/>
              <a:chExt cx="1440" cy="806"/>
            </a:xfrm>
          </p:grpSpPr>
          <p:sp>
            <p:nvSpPr>
              <p:cNvPr id="525320" name="AutoShape 8"/>
              <p:cNvSpPr>
                <a:spLocks noChangeArrowheads="1"/>
              </p:cNvSpPr>
              <p:nvPr/>
            </p:nvSpPr>
            <p:spPr bwMode="auto">
              <a:xfrm>
                <a:off x="863" y="3512"/>
                <a:ext cx="1440" cy="28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bg1"/>
                    </a:solidFill>
                  </a:rPr>
                  <a:t>Balance sheet</a:t>
                </a:r>
              </a:p>
            </p:txBody>
          </p:sp>
          <p:cxnSp>
            <p:nvCxnSpPr>
              <p:cNvPr id="22538" name="AutoShape 10"/>
              <p:cNvCxnSpPr>
                <a:cxnSpLocks noChangeShapeType="1"/>
              </p:cNvCxnSpPr>
              <p:nvPr/>
            </p:nvCxnSpPr>
            <p:spPr bwMode="auto">
              <a:xfrm>
                <a:off x="1583" y="2994"/>
                <a:ext cx="0" cy="518"/>
              </a:xfrm>
              <a:prstGeom prst="straightConnector1">
                <a:avLst/>
              </a:prstGeom>
              <a:noFill/>
              <a:ln w="19050">
                <a:solidFill>
                  <a:schemeClr val="bg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027613" y="3656013"/>
              <a:ext cx="3656012" cy="1736725"/>
              <a:chOff x="3167" y="2303"/>
              <a:chExt cx="2303" cy="1094"/>
            </a:xfrm>
          </p:grpSpPr>
          <p:sp>
            <p:nvSpPr>
              <p:cNvPr id="525318" name="AutoShape 6"/>
              <p:cNvSpPr>
                <a:spLocks noChangeArrowheads="1"/>
              </p:cNvSpPr>
              <p:nvPr/>
            </p:nvSpPr>
            <p:spPr bwMode="auto">
              <a:xfrm>
                <a:off x="3167" y="2879"/>
                <a:ext cx="2303" cy="51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bg1"/>
                    </a:solidFill>
                  </a:rPr>
                  <a:t>Finished goods</a:t>
                </a:r>
              </a:p>
              <a:p>
                <a:pPr algn="ctr">
                  <a:defRPr/>
                </a:pPr>
                <a:r>
                  <a:rPr lang="en-US" sz="2000" dirty="0">
                    <a:solidFill>
                      <a:schemeClr val="bg1"/>
                    </a:solidFill>
                  </a:rPr>
                  <a:t>inventory</a:t>
                </a:r>
              </a:p>
            </p:txBody>
          </p:sp>
          <p:cxnSp>
            <p:nvCxnSpPr>
              <p:cNvPr id="22536" name="AutoShape 11"/>
              <p:cNvCxnSpPr>
                <a:cxnSpLocks noChangeShapeType="1"/>
              </p:cNvCxnSpPr>
              <p:nvPr/>
            </p:nvCxnSpPr>
            <p:spPr bwMode="auto">
              <a:xfrm>
                <a:off x="4319" y="2303"/>
                <a:ext cx="0" cy="576"/>
              </a:xfrm>
              <a:prstGeom prst="straightConnector1">
                <a:avLst/>
              </a:prstGeom>
              <a:noFill/>
              <a:ln w="19050">
                <a:solidFill>
                  <a:schemeClr val="bg1"/>
                </a:solidFill>
                <a:miter lim="800000"/>
                <a:headEnd/>
                <a:tailEnd type="triangle" w="med" len="med"/>
              </a:ln>
            </p:spPr>
          </p:cxnSp>
        </p:grpSp>
      </p:grpSp>
      <p:sp>
        <p:nvSpPr>
          <p:cNvPr id="15" name="Heptagon 1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Flow of Product Costs –Manufacturing Company</a:t>
            </a:r>
          </a:p>
        </p:txBody>
      </p:sp>
      <p:sp>
        <p:nvSpPr>
          <p:cNvPr id="527365" name="AutoShape 5"/>
          <p:cNvSpPr>
            <a:spLocks noChangeArrowheads="1"/>
          </p:cNvSpPr>
          <p:nvPr/>
        </p:nvSpPr>
        <p:spPr bwMode="auto">
          <a:xfrm>
            <a:off x="3201194" y="1827213"/>
            <a:ext cx="2741612" cy="914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</a:rPr>
              <a:t>Finished goods</a:t>
            </a: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</a:rPr>
              <a:t>inventory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464469" y="2741613"/>
            <a:ext cx="3108325" cy="2376487"/>
            <a:chOff x="1209" y="1727"/>
            <a:chExt cx="1958" cy="1497"/>
          </a:xfrm>
        </p:grpSpPr>
        <p:sp>
          <p:nvSpPr>
            <p:cNvPr id="527366" name="AutoShape 6"/>
            <p:cNvSpPr>
              <a:spLocks noChangeArrowheads="1"/>
            </p:cNvSpPr>
            <p:nvPr/>
          </p:nvSpPr>
          <p:spPr bwMode="auto">
            <a:xfrm>
              <a:off x="1209" y="2303"/>
              <a:ext cx="1497" cy="92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Ending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finished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goods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inventory</a:t>
              </a:r>
            </a:p>
          </p:txBody>
        </p:sp>
        <p:cxnSp>
          <p:nvCxnSpPr>
            <p:cNvPr id="23567" name="AutoShape 10"/>
            <p:cNvCxnSpPr>
              <a:cxnSpLocks noChangeShapeType="1"/>
            </p:cNvCxnSpPr>
            <p:nvPr/>
          </p:nvCxnSpPr>
          <p:spPr bwMode="auto">
            <a:xfrm rot="5400000">
              <a:off x="2275" y="1410"/>
              <a:ext cx="576" cy="120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794" y="2741613"/>
            <a:ext cx="3106737" cy="2376487"/>
            <a:chOff x="3167" y="1727"/>
            <a:chExt cx="1957" cy="1497"/>
          </a:xfrm>
        </p:grpSpPr>
        <p:sp>
          <p:nvSpPr>
            <p:cNvPr id="527367" name="AutoShape 7"/>
            <p:cNvSpPr>
              <a:spLocks noChangeArrowheads="1"/>
            </p:cNvSpPr>
            <p:nvPr/>
          </p:nvSpPr>
          <p:spPr bwMode="auto">
            <a:xfrm>
              <a:off x="3627" y="2303"/>
              <a:ext cx="1497" cy="92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 smtClean="0">
                  <a:solidFill>
                    <a:schemeClr val="bg1"/>
                  </a:solidFill>
                </a:rPr>
                <a:t>Cost of</a:t>
              </a:r>
              <a:endParaRPr lang="en-US" sz="2000" dirty="0">
                <a:solidFill>
                  <a:schemeClr val="bg1"/>
                </a:solidFill>
              </a:endParaRP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goods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sold</a:t>
              </a:r>
            </a:p>
          </p:txBody>
        </p:sp>
        <p:cxnSp>
          <p:nvCxnSpPr>
            <p:cNvPr id="23565" name="AutoShape 11"/>
            <p:cNvCxnSpPr>
              <a:cxnSpLocks noChangeShapeType="1"/>
            </p:cNvCxnSpPr>
            <p:nvPr/>
          </p:nvCxnSpPr>
          <p:spPr bwMode="auto">
            <a:xfrm rot="16200000" flipH="1">
              <a:off x="3484" y="1410"/>
              <a:ext cx="576" cy="120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464469" y="5118100"/>
            <a:ext cx="2376487" cy="1096963"/>
            <a:chOff x="1209" y="3224"/>
            <a:chExt cx="1497" cy="691"/>
          </a:xfrm>
        </p:grpSpPr>
        <p:sp>
          <p:nvSpPr>
            <p:cNvPr id="527368" name="AutoShape 8"/>
            <p:cNvSpPr>
              <a:spLocks noChangeArrowheads="1"/>
            </p:cNvSpPr>
            <p:nvPr/>
          </p:nvSpPr>
          <p:spPr bwMode="auto">
            <a:xfrm>
              <a:off x="1209" y="3627"/>
              <a:ext cx="1497" cy="28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Balance sheet</a:t>
              </a:r>
            </a:p>
          </p:txBody>
        </p:sp>
        <p:cxnSp>
          <p:nvCxnSpPr>
            <p:cNvPr id="23563" name="AutoShape 12"/>
            <p:cNvCxnSpPr>
              <a:cxnSpLocks noChangeShapeType="1"/>
            </p:cNvCxnSpPr>
            <p:nvPr/>
          </p:nvCxnSpPr>
          <p:spPr bwMode="auto">
            <a:xfrm>
              <a:off x="1958" y="3224"/>
              <a:ext cx="0" cy="403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303044" y="5118100"/>
            <a:ext cx="2376487" cy="1096963"/>
            <a:chOff x="3627" y="3224"/>
            <a:chExt cx="1497" cy="691"/>
          </a:xfrm>
        </p:grpSpPr>
        <p:sp>
          <p:nvSpPr>
            <p:cNvPr id="527369" name="AutoShape 9"/>
            <p:cNvSpPr>
              <a:spLocks noChangeArrowheads="1"/>
            </p:cNvSpPr>
            <p:nvPr/>
          </p:nvSpPr>
          <p:spPr bwMode="auto">
            <a:xfrm>
              <a:off x="3627" y="3627"/>
              <a:ext cx="1497" cy="28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Income statement</a:t>
              </a:r>
            </a:p>
          </p:txBody>
        </p:sp>
        <p:cxnSp>
          <p:nvCxnSpPr>
            <p:cNvPr id="23561" name="AutoShape 13"/>
            <p:cNvCxnSpPr>
              <a:cxnSpLocks noChangeShapeType="1"/>
            </p:cNvCxnSpPr>
            <p:nvPr/>
          </p:nvCxnSpPr>
          <p:spPr bwMode="auto">
            <a:xfrm>
              <a:off x="4376" y="3224"/>
              <a:ext cx="0" cy="403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18" name="Heptagon 17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LO4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Cost of Goods Manufactured Schedule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0080" y="1646238"/>
            <a:ext cx="7863840" cy="54864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LO5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Calculate cost of goods manufactured and cost of goods sold.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097280" y="2194560"/>
            <a:ext cx="6949440" cy="4113848"/>
            <a:chOff x="1097280" y="1736725"/>
            <a:chExt cx="6949440" cy="4113848"/>
          </a:xfrm>
        </p:grpSpPr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1645920" y="1736725"/>
              <a:ext cx="5852160" cy="13731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ZHANG MANUFACTURING, INC.</a:t>
              </a:r>
            </a:p>
            <a:p>
              <a:pPr algn="ctr" eaLnBrk="0" hangingPunct="0"/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Cost of Goods Manufactured Schedule</a:t>
              </a:r>
            </a:p>
            <a:p>
              <a:pPr algn="ctr" eaLnBrk="0" hangingPunct="0"/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For the Year Ended December 31, 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2016</a:t>
              </a:r>
              <a:endPara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AutoShape 4"/>
            <p:cNvSpPr>
              <a:spLocks noChangeArrowheads="1"/>
            </p:cNvSpPr>
            <p:nvPr/>
          </p:nvSpPr>
          <p:spPr bwMode="auto">
            <a:xfrm>
              <a:off x="1097280" y="3656013"/>
              <a:ext cx="6949440" cy="219456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274320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Beginning inventory, Jan. 1, </a:t>
              </a:r>
              <a:r>
                <a:rPr lang="en-US" sz="2400" dirty="0" smtClean="0">
                  <a:solidFill>
                    <a:schemeClr val="bg1"/>
                  </a:solidFill>
                </a:rPr>
                <a:t>2016			$  </a:t>
              </a:r>
              <a:r>
                <a:rPr lang="en-US" sz="2400" dirty="0">
                  <a:solidFill>
                    <a:schemeClr val="bg1"/>
                  </a:solidFill>
                </a:rPr>
                <a:t>13,000</a:t>
              </a:r>
            </a:p>
            <a:p>
              <a:pPr algn="ctr" defTabSz="274320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Inventory purchases during </a:t>
              </a:r>
              <a:r>
                <a:rPr lang="en-US" sz="2400" dirty="0" smtClean="0">
                  <a:solidFill>
                    <a:schemeClr val="bg1"/>
                  </a:solidFill>
                </a:rPr>
                <a:t>2016			</a:t>
              </a:r>
              <a:r>
                <a:rPr lang="en-US" sz="2400" u="sng" dirty="0" smtClean="0">
                  <a:solidFill>
                    <a:schemeClr val="bg1"/>
                  </a:solidFill>
                </a:rPr>
                <a:t>  </a:t>
              </a:r>
              <a:r>
                <a:rPr lang="en-US" sz="2400" u="sng" dirty="0">
                  <a:solidFill>
                    <a:schemeClr val="bg1"/>
                  </a:solidFill>
                </a:rPr>
                <a:t>400,000</a:t>
              </a:r>
            </a:p>
            <a:p>
              <a:pPr algn="ctr" defTabSz="274320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Materials available during </a:t>
              </a:r>
              <a:r>
                <a:rPr lang="en-US" sz="2400" dirty="0" smtClean="0">
                  <a:solidFill>
                    <a:schemeClr val="bg1"/>
                  </a:solidFill>
                </a:rPr>
                <a:t>2016				$413,000</a:t>
              </a:r>
              <a:endParaRPr lang="en-US" sz="2400" dirty="0">
                <a:solidFill>
                  <a:schemeClr val="bg1"/>
                </a:solidFill>
              </a:endParaRPr>
            </a:p>
            <a:p>
              <a:pPr algn="ctr" defTabSz="274320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Ending inventory, Dec. 31, </a:t>
              </a:r>
              <a:r>
                <a:rPr lang="en-US" sz="2400" dirty="0" smtClean="0">
                  <a:solidFill>
                    <a:schemeClr val="bg1"/>
                  </a:solidFill>
                </a:rPr>
                <a:t>2016				</a:t>
              </a:r>
              <a:r>
                <a:rPr lang="en-US" sz="2400" u="sng" dirty="0" smtClean="0">
                  <a:solidFill>
                    <a:schemeClr val="bg1"/>
                  </a:solidFill>
                </a:rPr>
                <a:t>  </a:t>
              </a:r>
              <a:r>
                <a:rPr lang="en-US" sz="2400" u="sng" dirty="0">
                  <a:solidFill>
                    <a:schemeClr val="bg1"/>
                  </a:solidFill>
                </a:rPr>
                <a:t>–20,000</a:t>
              </a:r>
            </a:p>
            <a:p>
              <a:pPr algn="ctr" defTabSz="274320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Direct materials used during </a:t>
              </a:r>
              <a:r>
                <a:rPr lang="en-US" sz="2400" dirty="0" smtClean="0">
                  <a:solidFill>
                    <a:schemeClr val="bg1"/>
                  </a:solidFill>
                </a:rPr>
                <a:t>2016			$393,000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2834640" y="3200400"/>
              <a:ext cx="3474720" cy="4572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Direct Materials Section</a:t>
              </a:r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Learning Objectives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31520" y="1371600"/>
            <a:ext cx="7680960" cy="5120640"/>
            <a:chOff x="731520" y="1280160"/>
            <a:chExt cx="7680960" cy="5120640"/>
          </a:xfrm>
        </p:grpSpPr>
        <p:sp>
          <p:nvSpPr>
            <p:cNvPr id="3" name="TextBox 2"/>
            <p:cNvSpPr txBox="1"/>
            <p:nvPr/>
          </p:nvSpPr>
          <p:spPr bwMode="auto">
            <a:xfrm>
              <a:off x="731520" y="1280160"/>
              <a:ext cx="7680960" cy="73152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1.	Classify costs by cost objects, and distinguish between</a:t>
              </a:r>
            </a:p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	direct and indirect costs.</a:t>
              </a:r>
            </a:p>
          </p:txBody>
        </p:sp>
        <p:sp>
          <p:nvSpPr>
            <p:cNvPr id="4" name="TextBox 3"/>
            <p:cNvSpPr txBox="1"/>
            <p:nvPr/>
          </p:nvSpPr>
          <p:spPr bwMode="auto">
            <a:xfrm>
              <a:off x="731520" y="2103120"/>
              <a:ext cx="7680960" cy="73152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2.	Distinguish between product costs and period costs,</a:t>
              </a:r>
            </a:p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	and contrast their accounting treatment.</a:t>
              </a:r>
            </a:p>
          </p:txBody>
        </p:sp>
        <p:sp>
          <p:nvSpPr>
            <p:cNvPr id="5" name="TextBox 4"/>
            <p:cNvSpPr txBox="1"/>
            <p:nvPr/>
          </p:nvSpPr>
          <p:spPr bwMode="auto">
            <a:xfrm>
              <a:off x="731520" y="2926080"/>
              <a:ext cx="7680960" cy="73152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3.	Explain the differences between product cost for a</a:t>
              </a:r>
            </a:p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	merchandiser and for a manufacturer.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731520" y="3749040"/>
              <a:ext cx="7680960" cy="73152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4.	Describe the components of the costs included in each of</a:t>
              </a:r>
            </a:p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	the three types of inventory in a manufacturing operation.</a:t>
              </a: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731520" y="4572000"/>
              <a:ext cx="7680960" cy="45720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5.	Calculate cost of goods manufactured and cost of goods sold.</a:t>
              </a: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731520" y="5120640"/>
              <a:ext cx="7680960" cy="73152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6.	Describe the components of the cost of services provided by a</a:t>
              </a:r>
            </a:p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	service firm.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731520" y="5943600"/>
              <a:ext cx="7680960" cy="45720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457200" indent="-457200" defTabSz="27432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7.	Prepare basic journal entries for a manufacturer.</a:t>
              </a:r>
            </a:p>
          </p:txBody>
        </p:sp>
      </p:grp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762000" y="6356350"/>
            <a:ext cx="7467600" cy="365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algn="l">
              <a:defRPr/>
            </a:pPr>
            <a:r>
              <a:rPr lang="en-US" dirty="0" smtClean="0"/>
              <a:t>©2016 Michael Werner and Mark Friedman,  Management Accounting , Werner/Friedman </a:t>
            </a:r>
          </a:p>
          <a:p>
            <a:pPr algn="l">
              <a:defRPr/>
            </a:pP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Cost of Goods Manufactured Schedule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5920" y="1736725"/>
            <a:ext cx="585216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ZHANG MANUFACTURING, INC.</a:t>
            </a: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of Goods Manufactured Schedule</a:t>
            </a: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Year Ended December 31,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34640" y="3200400"/>
            <a:ext cx="347472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 Section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097280" y="3656013"/>
            <a:ext cx="6949440" cy="21945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Direct labor during 2016					$220,000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Heptagon 8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LO5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Cost of Goods Manufactured Schedule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5920" y="1736725"/>
            <a:ext cx="585216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ZHANG MANUFACTURING, INC.</a:t>
            </a: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of Goods Manufactured Schedule</a:t>
            </a: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Year Ended December 31,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0" y="3200400"/>
            <a:ext cx="4572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Manufacturing Overhead Section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097280" y="3656013"/>
            <a:ext cx="6949440" cy="21945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Indirect materials											$    5,000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Indirect labor													    20,000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Factory rent														  144,000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Other																	</a:t>
            </a:r>
            <a:r>
              <a:rPr lang="en-US" sz="2400" u="sng" dirty="0" smtClean="0">
                <a:solidFill>
                  <a:schemeClr val="bg1"/>
                </a:solidFill>
              </a:rPr>
              <a:t>  344,000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Total 2016 manufacturing overhead		$513,000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Heptagon 9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LO5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Cost of Goods Manufactured Schedule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5920" y="1736725"/>
            <a:ext cx="585216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ZHANG MANUFACTURING, INC.</a:t>
            </a: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of Goods Manufactured Schedule</a:t>
            </a: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Year Ended December 31,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0" y="3200400"/>
            <a:ext cx="4572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Manufacturing Costs Summary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097280" y="3656013"/>
            <a:ext cx="6949440" cy="21945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Direct materials used during 2016			$   393,000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Direct labor used during 2016					     220,000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Total manufacturing overhead					</a:t>
            </a:r>
            <a:r>
              <a:rPr lang="en-US" sz="2400" u="sng" dirty="0" smtClean="0">
                <a:solidFill>
                  <a:schemeClr val="bg1"/>
                </a:solidFill>
              </a:rPr>
              <a:t>     513,000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Manufacturing cost for current period	$1,126,000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Heptagon 9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LO5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Cost of Goods Manufactured Schedule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5920" y="1736725"/>
            <a:ext cx="585216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ZHANG MANUFACTURING, INC.</a:t>
            </a: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of Goods Manufactured Schedule</a:t>
            </a: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Year Ended December 31,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463040" y="3200400"/>
            <a:ext cx="621792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Summary and Work-in-Process Section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097280" y="3656013"/>
            <a:ext cx="6949440" cy="21945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Manufacturing cost for current period	$1,126,000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Beginning WIP, (01/01/16)							</a:t>
            </a:r>
            <a:r>
              <a:rPr lang="en-US" sz="2400" u="sng" dirty="0" smtClean="0">
                <a:solidFill>
                  <a:schemeClr val="bg1"/>
                </a:solidFill>
              </a:rPr>
              <a:t>       41,000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Cost of goods to be finished						$1,167,000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Less: Ending WIP, (12/31/16)					</a:t>
            </a:r>
            <a:r>
              <a:rPr lang="en-US" sz="2400" u="sng" dirty="0" smtClean="0">
                <a:solidFill>
                  <a:schemeClr val="bg1"/>
                </a:solidFill>
              </a:rPr>
              <a:t>       65,000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Cost of goods manufactured in 2016 	$1,102,000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Heptagon 9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LO5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Cost of Goods Manufactured Schedule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5920" y="1736725"/>
            <a:ext cx="585216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ZHANG MANUFACTURING, INC.</a:t>
            </a: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of Goods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 Schedule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Year Ended December 31,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097280" y="3656013"/>
            <a:ext cx="6949440" cy="21945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Beginning finished goods inventory		$     70,000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Cost of goods manufactured in 2016		</a:t>
            </a:r>
            <a:r>
              <a:rPr lang="en-US" sz="2400" u="sng" dirty="0" smtClean="0">
                <a:solidFill>
                  <a:schemeClr val="bg1"/>
                </a:solidFill>
              </a:rPr>
              <a:t>  1,102,000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Goods available for sale in 2016				$1,172,000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Less: Finished goods inventory				</a:t>
            </a:r>
            <a:r>
              <a:rPr lang="en-US" sz="2400" u="sng" dirty="0" smtClean="0">
                <a:solidFill>
                  <a:schemeClr val="bg1"/>
                </a:solidFill>
              </a:rPr>
              <a:t>       28,000</a:t>
            </a:r>
          </a:p>
          <a:p>
            <a:pPr defTabSz="274320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Cost of goods sold for 2016						$1,144,000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Heptagon 9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LO5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Cost Identification</a:t>
            </a:r>
            <a:br>
              <a:rPr lang="en-US" dirty="0" smtClean="0"/>
            </a:br>
            <a:r>
              <a:rPr lang="en-US" dirty="0" smtClean="0"/>
              <a:t>for Service Firms</a:t>
            </a:r>
            <a:endParaRPr lang="en-US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48640" y="2926080"/>
            <a:ext cx="804672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36576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Service products lack physical substance.</a:t>
            </a:r>
            <a:endParaRPr kumimoji="1"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548640" y="3749040"/>
            <a:ext cx="804672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36576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Materials are incidental supplies.</a:t>
            </a:r>
            <a:endParaRPr kumimoji="1"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548640" y="4572000"/>
            <a:ext cx="804672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36576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Labor costs are high.</a:t>
            </a:r>
            <a:endParaRPr kumimoji="1"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48640" y="5486400"/>
            <a:ext cx="8046720" cy="4572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365760" eaLnBrk="0" hangingPunct="0"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Overhead costs are similar to those for a manufacturer.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1600" y="1646238"/>
            <a:ext cx="6400800" cy="7315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Describe the components of the cost of services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provided by a service firm.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Flow of Service Costs</a:t>
            </a:r>
          </a:p>
        </p:txBody>
      </p:sp>
      <p:sp>
        <p:nvSpPr>
          <p:cNvPr id="534533" name="AutoShape 5"/>
          <p:cNvSpPr>
            <a:spLocks noChangeArrowheads="1"/>
          </p:cNvSpPr>
          <p:nvPr/>
        </p:nvSpPr>
        <p:spPr bwMode="auto">
          <a:xfrm>
            <a:off x="3473450" y="2376488"/>
            <a:ext cx="3108325" cy="28336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</a:rPr>
              <a:t>Overhead cost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Indirect supplies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Indirect labor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Office rent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Depreciation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Office taxes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Office insurance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● Other indirect costs</a:t>
            </a:r>
          </a:p>
        </p:txBody>
      </p:sp>
      <p:sp>
        <p:nvSpPr>
          <p:cNvPr id="534534" name="AutoShape 6"/>
          <p:cNvSpPr>
            <a:spLocks noChangeArrowheads="1"/>
          </p:cNvSpPr>
          <p:nvPr/>
        </p:nvSpPr>
        <p:spPr bwMode="auto">
          <a:xfrm>
            <a:off x="1187450" y="1462088"/>
            <a:ext cx="2011363" cy="8223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</a:rPr>
              <a:t>Supplies</a:t>
            </a: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</a:rPr>
              <a:t>inventory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198813" y="1462088"/>
            <a:ext cx="5667375" cy="3748087"/>
            <a:chOff x="2015" y="921"/>
            <a:chExt cx="3570" cy="2361"/>
          </a:xfrm>
        </p:grpSpPr>
        <p:cxnSp>
          <p:nvCxnSpPr>
            <p:cNvPr id="33808" name="AutoShape 18"/>
            <p:cNvCxnSpPr>
              <a:cxnSpLocks noChangeShapeType="1"/>
            </p:cNvCxnSpPr>
            <p:nvPr/>
          </p:nvCxnSpPr>
          <p:spPr bwMode="auto">
            <a:xfrm>
              <a:off x="2015" y="1068"/>
              <a:ext cx="337" cy="0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</p:cxnSp>
        <p:sp>
          <p:nvSpPr>
            <p:cNvPr id="534538" name="AutoShape 10"/>
            <p:cNvSpPr>
              <a:spLocks noChangeArrowheads="1"/>
            </p:cNvSpPr>
            <p:nvPr/>
          </p:nvSpPr>
          <p:spPr bwMode="auto">
            <a:xfrm>
              <a:off x="4318" y="2591"/>
              <a:ext cx="1267" cy="69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Cost of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services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provided</a:t>
              </a:r>
            </a:p>
          </p:txBody>
        </p:sp>
        <p:sp>
          <p:nvSpPr>
            <p:cNvPr id="534539" name="AutoShape 11"/>
            <p:cNvSpPr>
              <a:spLocks noChangeArrowheads="1"/>
            </p:cNvSpPr>
            <p:nvPr/>
          </p:nvSpPr>
          <p:spPr bwMode="auto">
            <a:xfrm>
              <a:off x="2303" y="921"/>
              <a:ext cx="1727" cy="288"/>
            </a:xfrm>
            <a:prstGeom prst="roundRect">
              <a:avLst>
                <a:gd name="adj" fmla="val 16667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Direct supplies cost</a:t>
              </a:r>
            </a:p>
          </p:txBody>
        </p:sp>
        <p:sp>
          <p:nvSpPr>
            <p:cNvPr id="534540" name="AutoShape 12"/>
            <p:cNvSpPr>
              <a:spLocks noChangeArrowheads="1"/>
            </p:cNvSpPr>
            <p:nvPr/>
          </p:nvSpPr>
          <p:spPr bwMode="auto">
            <a:xfrm>
              <a:off x="2303" y="1152"/>
              <a:ext cx="1440" cy="288"/>
            </a:xfrm>
            <a:prstGeom prst="roundRect">
              <a:avLst>
                <a:gd name="adj" fmla="val 16667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Direct labor cost</a:t>
              </a:r>
            </a:p>
          </p:txBody>
        </p:sp>
        <p:cxnSp>
          <p:nvCxnSpPr>
            <p:cNvPr id="33812" name="AutoShape 20"/>
            <p:cNvCxnSpPr>
              <a:cxnSpLocks noChangeShapeType="1"/>
            </p:cNvCxnSpPr>
            <p:nvPr/>
          </p:nvCxnSpPr>
          <p:spPr bwMode="auto">
            <a:xfrm>
              <a:off x="4032" y="1063"/>
              <a:ext cx="1237" cy="1528"/>
            </a:xfrm>
            <a:prstGeom prst="bentConnector2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3813" name="AutoShape 21"/>
            <p:cNvCxnSpPr>
              <a:cxnSpLocks noChangeShapeType="1"/>
            </p:cNvCxnSpPr>
            <p:nvPr/>
          </p:nvCxnSpPr>
          <p:spPr bwMode="auto">
            <a:xfrm>
              <a:off x="4146" y="2390"/>
              <a:ext cx="489" cy="201"/>
            </a:xfrm>
            <a:prstGeom prst="bentConnector2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3814" name="AutoShape 23"/>
            <p:cNvCxnSpPr>
              <a:cxnSpLocks noChangeShapeType="1"/>
            </p:cNvCxnSpPr>
            <p:nvPr/>
          </p:nvCxnSpPr>
          <p:spPr bwMode="auto">
            <a:xfrm>
              <a:off x="3744" y="1289"/>
              <a:ext cx="1208" cy="1302"/>
            </a:xfrm>
            <a:prstGeom prst="bentConnector2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cxnSp>
        <p:nvCxnSpPr>
          <p:cNvPr id="534553" name="AutoShape 25"/>
          <p:cNvCxnSpPr>
            <a:cxnSpLocks noChangeShapeType="1"/>
          </p:cNvCxnSpPr>
          <p:nvPr/>
        </p:nvCxnSpPr>
        <p:spPr bwMode="auto">
          <a:xfrm rot="16200000" flipH="1">
            <a:off x="2756193" y="2225040"/>
            <a:ext cx="777240" cy="868680"/>
          </a:xfrm>
          <a:prstGeom prst="bentConnector2">
            <a:avLst/>
          </a:prstGeom>
          <a:noFill/>
          <a:ln w="19050">
            <a:solidFill>
              <a:schemeClr val="bg1"/>
            </a:solidFill>
            <a:miter lim="800000"/>
            <a:headEnd/>
            <a:tailEnd type="triangle" w="med" len="med"/>
          </a:ln>
        </p:spPr>
      </p:cxn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187450" y="2284413"/>
            <a:ext cx="2011363" cy="2925762"/>
            <a:chOff x="748" y="1439"/>
            <a:chExt cx="1267" cy="1843"/>
          </a:xfrm>
        </p:grpSpPr>
        <p:sp>
          <p:nvSpPr>
            <p:cNvPr id="534535" name="AutoShape 7"/>
            <p:cNvSpPr>
              <a:spLocks noChangeArrowheads="1"/>
            </p:cNvSpPr>
            <p:nvPr/>
          </p:nvSpPr>
          <p:spPr bwMode="auto">
            <a:xfrm>
              <a:off x="748" y="2591"/>
              <a:ext cx="1267" cy="69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Ending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supplies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inventory</a:t>
              </a:r>
            </a:p>
          </p:txBody>
        </p:sp>
        <p:cxnSp>
          <p:nvCxnSpPr>
            <p:cNvPr id="33807" name="AutoShape 26"/>
            <p:cNvCxnSpPr>
              <a:cxnSpLocks noChangeShapeType="1"/>
            </p:cNvCxnSpPr>
            <p:nvPr/>
          </p:nvCxnSpPr>
          <p:spPr bwMode="auto">
            <a:xfrm>
              <a:off x="1382" y="1439"/>
              <a:ext cx="0" cy="1152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187450" y="5210175"/>
            <a:ext cx="2011363" cy="1187450"/>
            <a:chOff x="748" y="3282"/>
            <a:chExt cx="1267" cy="748"/>
          </a:xfrm>
        </p:grpSpPr>
        <p:sp>
          <p:nvSpPr>
            <p:cNvPr id="534536" name="AutoShape 8"/>
            <p:cNvSpPr>
              <a:spLocks noChangeArrowheads="1"/>
            </p:cNvSpPr>
            <p:nvPr/>
          </p:nvSpPr>
          <p:spPr bwMode="auto">
            <a:xfrm>
              <a:off x="748" y="3512"/>
              <a:ext cx="1267" cy="51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Balance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sheet</a:t>
              </a:r>
            </a:p>
          </p:txBody>
        </p:sp>
        <p:cxnSp>
          <p:nvCxnSpPr>
            <p:cNvPr id="33805" name="AutoShape 27"/>
            <p:cNvCxnSpPr>
              <a:cxnSpLocks noChangeShapeType="1"/>
            </p:cNvCxnSpPr>
            <p:nvPr/>
          </p:nvCxnSpPr>
          <p:spPr bwMode="auto">
            <a:xfrm>
              <a:off x="1382" y="3282"/>
              <a:ext cx="0" cy="230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854825" y="5210175"/>
            <a:ext cx="2011363" cy="1187450"/>
            <a:chOff x="4318" y="3282"/>
            <a:chExt cx="1267" cy="748"/>
          </a:xfrm>
        </p:grpSpPr>
        <p:sp>
          <p:nvSpPr>
            <p:cNvPr id="534537" name="AutoShape 9"/>
            <p:cNvSpPr>
              <a:spLocks noChangeArrowheads="1"/>
            </p:cNvSpPr>
            <p:nvPr/>
          </p:nvSpPr>
          <p:spPr bwMode="auto">
            <a:xfrm>
              <a:off x="4318" y="3512"/>
              <a:ext cx="1267" cy="51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Income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statement</a:t>
              </a:r>
            </a:p>
          </p:txBody>
        </p:sp>
        <p:cxnSp>
          <p:nvCxnSpPr>
            <p:cNvPr id="33803" name="AutoShape 28"/>
            <p:cNvCxnSpPr>
              <a:cxnSpLocks noChangeShapeType="1"/>
            </p:cNvCxnSpPr>
            <p:nvPr/>
          </p:nvCxnSpPr>
          <p:spPr bwMode="auto">
            <a:xfrm>
              <a:off x="4952" y="3282"/>
              <a:ext cx="0" cy="230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23" name="Heptagon 22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3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3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3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3" grpId="0" animBg="1"/>
      <p:bldP spid="53453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Cost of Services Schedule</a:t>
            </a:r>
          </a:p>
        </p:txBody>
      </p:sp>
      <p:sp>
        <p:nvSpPr>
          <p:cNvPr id="491523" name="AutoShape 3"/>
          <p:cNvSpPr>
            <a:spLocks noChangeArrowheads="1"/>
          </p:cNvSpPr>
          <p:nvPr/>
        </p:nvSpPr>
        <p:spPr bwMode="auto">
          <a:xfrm>
            <a:off x="1554480" y="2559050"/>
            <a:ext cx="6035040" cy="20116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defTabSz="365760" eaLnBrk="0" hangingPunct="0">
              <a:buClr>
                <a:srgbClr val="FFFF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Direct labor cost			</a:t>
            </a:r>
            <a:r>
              <a:rPr kumimoji="1" lang="en-US" sz="2400" dirty="0" smtClean="0">
                <a:solidFill>
                  <a:schemeClr val="bg1"/>
                </a:solidFill>
              </a:rPr>
              <a:t>		$   </a:t>
            </a:r>
            <a:r>
              <a:rPr kumimoji="1" lang="en-US" sz="2400" dirty="0">
                <a:solidFill>
                  <a:schemeClr val="bg1"/>
                </a:solidFill>
              </a:rPr>
              <a:t>940,000</a:t>
            </a:r>
          </a:p>
          <a:p>
            <a:pPr algn="ctr" defTabSz="365760" eaLnBrk="0" hangingPunct="0">
              <a:buClr>
                <a:srgbClr val="FFFF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Overhead </a:t>
            </a:r>
            <a:r>
              <a:rPr kumimoji="1" lang="en-US" sz="2400" dirty="0" smtClean="0">
                <a:solidFill>
                  <a:schemeClr val="bg1"/>
                </a:solidFill>
              </a:rPr>
              <a:t>cost						       70,000</a:t>
            </a:r>
            <a:endParaRPr kumimoji="1" lang="en-US" sz="2400" dirty="0">
              <a:solidFill>
                <a:schemeClr val="bg1"/>
              </a:solidFill>
            </a:endParaRPr>
          </a:p>
          <a:p>
            <a:pPr algn="ctr" defTabSz="365760" eaLnBrk="0" hangingPunct="0">
              <a:buClr>
                <a:srgbClr val="FFFF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Direct supplies cost		</a:t>
            </a:r>
            <a:r>
              <a:rPr kumimoji="1" lang="en-US" sz="2400" dirty="0" smtClean="0">
                <a:solidFill>
                  <a:schemeClr val="bg1"/>
                </a:solidFill>
              </a:rPr>
              <a:t>		</a:t>
            </a:r>
            <a:r>
              <a:rPr kumimoji="1" lang="en-US" sz="2400" u="sng" dirty="0" smtClean="0">
                <a:solidFill>
                  <a:schemeClr val="bg1"/>
                </a:solidFill>
              </a:rPr>
              <a:t>       </a:t>
            </a:r>
            <a:r>
              <a:rPr kumimoji="1" lang="en-US" sz="2400" u="sng" dirty="0">
                <a:solidFill>
                  <a:schemeClr val="bg1"/>
                </a:solidFill>
              </a:rPr>
              <a:t>20,000</a:t>
            </a:r>
            <a:endParaRPr kumimoji="1" lang="en-US" sz="2400" dirty="0">
              <a:solidFill>
                <a:schemeClr val="bg1"/>
              </a:solidFill>
            </a:endParaRPr>
          </a:p>
          <a:p>
            <a:pPr algn="ctr" defTabSz="365760" eaLnBrk="0" hangingPunct="0">
              <a:buClr>
                <a:srgbClr val="FFFF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Cost of services </a:t>
            </a:r>
            <a:r>
              <a:rPr kumimoji="1" lang="en-US" sz="2400" dirty="0" smtClean="0">
                <a:solidFill>
                  <a:schemeClr val="bg1"/>
                </a:solidFill>
              </a:rPr>
              <a:t>provided		$1,030,000</a:t>
            </a:r>
            <a:endParaRPr kumimoji="1" lang="en-US" sz="2400" dirty="0">
              <a:solidFill>
                <a:schemeClr val="bg1"/>
              </a:solidFill>
            </a:endParaRPr>
          </a:p>
        </p:txBody>
      </p:sp>
      <p:sp>
        <p:nvSpPr>
          <p:cNvPr id="4" name="Heptagon 3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9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Hybrid Firms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LO6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828800" y="2011680"/>
            <a:ext cx="5486400" cy="118872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Companies that generate significant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revenues from both services and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products are known as hybrid firms.</a:t>
            </a:r>
            <a:endParaRPr kumimoji="1"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Recording Manufacturing Costs</a:t>
            </a:r>
          </a:p>
        </p:txBody>
      </p:sp>
      <p:sp>
        <p:nvSpPr>
          <p:cNvPr id="494596" name="AutoShape 4"/>
          <p:cNvSpPr>
            <a:spLocks noChangeArrowheads="1"/>
          </p:cNvSpPr>
          <p:nvPr/>
        </p:nvSpPr>
        <p:spPr bwMode="auto">
          <a:xfrm>
            <a:off x="823913" y="3657600"/>
            <a:ext cx="7496175" cy="2468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Jan 2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Raw Materials Inventory		90,000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		Accounts Payable					  	  90,000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To record the purchase of raw material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1463040"/>
            <a:ext cx="6400800" cy="54864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Prepare basic journal entries for a manufacturer.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31520" y="2377440"/>
            <a:ext cx="5486400" cy="118872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Transaction 1: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On January 3, transferred $70,000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of direct material to production.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6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Costs to Cost Objects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63040" y="1646238"/>
            <a:ext cx="621792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Classify costs by cost objects, and distinguish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between direct and indirect costs.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2926080"/>
            <a:ext cx="6400800" cy="822325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 object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 any activity or item for which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 separate measurement of costs is desired.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0" y="4114800"/>
            <a:ext cx="2926080" cy="16459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Activity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Product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Service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54880" y="4114800"/>
            <a:ext cx="2926080" cy="16459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Project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Geographic region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Department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©2016 Michael Werner and Mark Friedman,  Management Accounting , Werner/Friedman 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Recording Manufacturing Costs</a:t>
            </a:r>
          </a:p>
        </p:txBody>
      </p:sp>
      <p:sp>
        <p:nvSpPr>
          <p:cNvPr id="494596" name="AutoShape 4"/>
          <p:cNvSpPr>
            <a:spLocks noChangeArrowheads="1"/>
          </p:cNvSpPr>
          <p:nvPr/>
        </p:nvSpPr>
        <p:spPr bwMode="auto">
          <a:xfrm>
            <a:off x="823913" y="3657600"/>
            <a:ext cx="7496175" cy="2468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Jan 3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Work-In-Process Inventory		70,000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		Raw Material Inventory					  70,000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To record the transfer of direct material to production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31520" y="2377440"/>
            <a:ext cx="5486400" cy="118872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Transaction 2: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On January 3, transferred $70,000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of direct material to production.</a:t>
            </a:r>
          </a:p>
        </p:txBody>
      </p:sp>
      <p:sp>
        <p:nvSpPr>
          <p:cNvPr id="7" name="Heptagon 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Recording Manufacturing Costs</a:t>
            </a:r>
          </a:p>
        </p:txBody>
      </p:sp>
      <p:sp>
        <p:nvSpPr>
          <p:cNvPr id="494596" name="AutoShape 4"/>
          <p:cNvSpPr>
            <a:spLocks noChangeArrowheads="1"/>
          </p:cNvSpPr>
          <p:nvPr/>
        </p:nvSpPr>
        <p:spPr bwMode="auto">
          <a:xfrm>
            <a:off x="823913" y="3657600"/>
            <a:ext cx="7496175" cy="2468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Jan 31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Work-In-Process Inventory		80,000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		Cash										 80,000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To record wages paid for direct labor in January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31520" y="2377440"/>
            <a:ext cx="5486400" cy="118872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Transaction 3: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On January 31, paid $80,000 for direct</a:t>
            </a:r>
          </a:p>
          <a:p>
            <a:pPr defTabSz="274320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labor cost incurred during January 2016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Recording Manufacturing Costs</a:t>
            </a:r>
          </a:p>
        </p:txBody>
      </p:sp>
      <p:sp>
        <p:nvSpPr>
          <p:cNvPr id="494596" name="AutoShape 4"/>
          <p:cNvSpPr>
            <a:spLocks noChangeArrowheads="1"/>
          </p:cNvSpPr>
          <p:nvPr/>
        </p:nvSpPr>
        <p:spPr bwMode="auto">
          <a:xfrm>
            <a:off x="823913" y="3657600"/>
            <a:ext cx="7496175" cy="2468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Jan 31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Work-In-Process Inventory		110,000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	Cash											  10,000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	Accounts Payable							100,000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To record overhead for January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31520" y="2377440"/>
            <a:ext cx="5486400" cy="118872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Transaction 4: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In January, paid $10,000 of overhead costs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in cash and balance of $100,000 on account.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Recording Manufacturing Costs</a:t>
            </a:r>
          </a:p>
        </p:txBody>
      </p:sp>
      <p:sp>
        <p:nvSpPr>
          <p:cNvPr id="494596" name="AutoShape 4"/>
          <p:cNvSpPr>
            <a:spLocks noChangeArrowheads="1"/>
          </p:cNvSpPr>
          <p:nvPr/>
        </p:nvSpPr>
        <p:spPr bwMode="auto">
          <a:xfrm>
            <a:off x="823913" y="3657600"/>
            <a:ext cx="7496175" cy="2468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Jan 31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Finished Goods Inventory		230,000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		Work-in-Process Inventory					230,000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To transfer completed goods from production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to finished goods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31520" y="2377440"/>
            <a:ext cx="5486400" cy="118872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Transaction 5: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On January 31, transferred $230,000 of goods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from work in process to finished goods.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Recording Manufacturing Costs</a:t>
            </a:r>
          </a:p>
        </p:txBody>
      </p:sp>
      <p:sp>
        <p:nvSpPr>
          <p:cNvPr id="494596" name="AutoShape 4"/>
          <p:cNvSpPr>
            <a:spLocks noChangeArrowheads="1"/>
          </p:cNvSpPr>
          <p:nvPr/>
        </p:nvSpPr>
        <p:spPr bwMode="auto">
          <a:xfrm>
            <a:off x="823913" y="3657600"/>
            <a:ext cx="7496175" cy="2468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Jan 31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Accounts Receivable		300,000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		Sales											300,000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Cost of Goods Sold			210,000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		Finished Goods								210,000</a:t>
            </a:r>
          </a:p>
          <a:p>
            <a:pPr marL="342900" indent="-342900" defTabSz="455613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To record sales on account and cost of goods sold.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31520" y="2377440"/>
            <a:ext cx="5486400" cy="118872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274320" eaLnBrk="0" hangingPunct="0"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kumimoji="1"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Transaction 6: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On January 31, sold finished goods costing</a:t>
            </a:r>
          </a:p>
          <a:p>
            <a:pPr defTabSz="274320" eaLnBrk="0" hangingPunct="0"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$210,000 to manufacture for $300,000.</a:t>
            </a:r>
          </a:p>
        </p:txBody>
      </p:sp>
      <p:sp>
        <p:nvSpPr>
          <p:cNvPr id="5" name="Heptagon 4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Recording Manufacturing Costs</a:t>
            </a:r>
          </a:p>
        </p:txBody>
      </p:sp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640556" y="1828800"/>
            <a:ext cx="3656013" cy="731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Work-in-Process</a:t>
            </a:r>
          </a:p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Inventory</a:t>
            </a:r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689769" y="4570413"/>
            <a:ext cx="3656012" cy="73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Finished Goods</a:t>
            </a:r>
          </a:p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Inventory</a:t>
            </a:r>
          </a:p>
        </p:txBody>
      </p:sp>
      <p:sp>
        <p:nvSpPr>
          <p:cNvPr id="498694" name="Rectangle 6"/>
          <p:cNvSpPr>
            <a:spLocks noChangeArrowheads="1"/>
          </p:cNvSpPr>
          <p:nvPr/>
        </p:nvSpPr>
        <p:spPr bwMode="auto">
          <a:xfrm>
            <a:off x="4845844" y="1828800"/>
            <a:ext cx="3656012" cy="731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Accounts</a:t>
            </a:r>
          </a:p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Receivable</a:t>
            </a:r>
          </a:p>
        </p:txBody>
      </p:sp>
      <p:sp>
        <p:nvSpPr>
          <p:cNvPr id="498695" name="Rectangle 7"/>
          <p:cNvSpPr>
            <a:spLocks noChangeArrowheads="1"/>
          </p:cNvSpPr>
          <p:nvPr/>
        </p:nvSpPr>
        <p:spPr bwMode="auto">
          <a:xfrm>
            <a:off x="4845844" y="3198813"/>
            <a:ext cx="3656012" cy="73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Sales</a:t>
            </a:r>
          </a:p>
        </p:txBody>
      </p:sp>
      <p:sp>
        <p:nvSpPr>
          <p:cNvPr id="498696" name="Rectangle 8"/>
          <p:cNvSpPr>
            <a:spLocks noChangeArrowheads="1"/>
          </p:cNvSpPr>
          <p:nvPr/>
        </p:nvSpPr>
        <p:spPr bwMode="auto">
          <a:xfrm>
            <a:off x="4845844" y="4570413"/>
            <a:ext cx="3656012" cy="73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Cost of</a:t>
            </a:r>
          </a:p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Goods Sold</a:t>
            </a:r>
          </a:p>
        </p:txBody>
      </p:sp>
      <p:sp>
        <p:nvSpPr>
          <p:cNvPr id="498698" name="Rectangle 10"/>
          <p:cNvSpPr>
            <a:spLocks noChangeArrowheads="1"/>
          </p:cNvSpPr>
          <p:nvPr/>
        </p:nvSpPr>
        <p:spPr bwMode="auto">
          <a:xfrm>
            <a:off x="640556" y="2559050"/>
            <a:ext cx="1828800" cy="1279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1/03/16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70,000</a:t>
            </a:r>
          </a:p>
          <a:p>
            <a:pPr>
              <a:defRPr/>
            </a:pPr>
            <a:r>
              <a:rPr lang="en-US" sz="1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1/31/16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80,000</a:t>
            </a:r>
          </a:p>
          <a:p>
            <a:pPr>
              <a:defRPr/>
            </a:pPr>
            <a:r>
              <a:rPr lang="en-US" sz="1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1/31/16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110,000</a:t>
            </a:r>
          </a:p>
          <a:p>
            <a:pPr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Balance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30,000</a:t>
            </a:r>
          </a:p>
        </p:txBody>
      </p:sp>
      <p:sp>
        <p:nvSpPr>
          <p:cNvPr id="498700" name="Rectangle 12"/>
          <p:cNvSpPr>
            <a:spLocks noChangeArrowheads="1"/>
          </p:cNvSpPr>
          <p:nvPr/>
        </p:nvSpPr>
        <p:spPr bwMode="auto">
          <a:xfrm>
            <a:off x="2469356" y="2559050"/>
            <a:ext cx="1828800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230,000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1/31/16</a:t>
            </a:r>
            <a:endParaRPr lang="en-US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8703" name="Rectangle 15"/>
          <p:cNvSpPr>
            <a:spLocks noChangeArrowheads="1"/>
          </p:cNvSpPr>
          <p:nvPr/>
        </p:nvSpPr>
        <p:spPr bwMode="auto">
          <a:xfrm>
            <a:off x="640556" y="5300663"/>
            <a:ext cx="1828800" cy="73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1/31/16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230,000</a:t>
            </a:r>
          </a:p>
          <a:p>
            <a:pPr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Balance 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20,000</a:t>
            </a:r>
          </a:p>
        </p:txBody>
      </p:sp>
      <p:sp>
        <p:nvSpPr>
          <p:cNvPr id="498704" name="Rectangle 16"/>
          <p:cNvSpPr>
            <a:spLocks noChangeArrowheads="1"/>
          </p:cNvSpPr>
          <p:nvPr/>
        </p:nvSpPr>
        <p:spPr bwMode="auto">
          <a:xfrm>
            <a:off x="2469356" y="5300663"/>
            <a:ext cx="1828800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210,000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1/31/16</a:t>
            </a:r>
            <a:endParaRPr lang="en-US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8707" name="Rectangle 19"/>
          <p:cNvSpPr>
            <a:spLocks noChangeArrowheads="1"/>
          </p:cNvSpPr>
          <p:nvPr/>
        </p:nvSpPr>
        <p:spPr bwMode="auto">
          <a:xfrm>
            <a:off x="4845844" y="2559050"/>
            <a:ext cx="1828800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r>
              <a:rPr lang="en-US" sz="1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1/31/16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300,000</a:t>
            </a:r>
          </a:p>
        </p:txBody>
      </p:sp>
      <p:sp>
        <p:nvSpPr>
          <p:cNvPr id="498708" name="Rectangle 20"/>
          <p:cNvSpPr>
            <a:spLocks noChangeArrowheads="1"/>
          </p:cNvSpPr>
          <p:nvPr/>
        </p:nvSpPr>
        <p:spPr bwMode="auto">
          <a:xfrm>
            <a:off x="6674644" y="3930650"/>
            <a:ext cx="1828800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300,000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1/31/16</a:t>
            </a:r>
            <a:endParaRPr lang="en-US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8711" name="Rectangle 23"/>
          <p:cNvSpPr>
            <a:spLocks noChangeArrowheads="1"/>
          </p:cNvSpPr>
          <p:nvPr/>
        </p:nvSpPr>
        <p:spPr bwMode="auto">
          <a:xfrm>
            <a:off x="4845844" y="5300663"/>
            <a:ext cx="1828800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r>
              <a:rPr lang="en-US" sz="1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1/31/16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210,000</a:t>
            </a:r>
          </a:p>
        </p:txBody>
      </p:sp>
      <p:cxnSp>
        <p:nvCxnSpPr>
          <p:cNvPr id="44047" name="AutoShape 24"/>
          <p:cNvCxnSpPr>
            <a:cxnSpLocks noChangeShapeType="1"/>
          </p:cNvCxnSpPr>
          <p:nvPr/>
        </p:nvCxnSpPr>
        <p:spPr bwMode="auto">
          <a:xfrm>
            <a:off x="640556" y="2559050"/>
            <a:ext cx="365601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48" name="AutoShape 25"/>
          <p:cNvCxnSpPr>
            <a:cxnSpLocks noChangeShapeType="1"/>
          </p:cNvCxnSpPr>
          <p:nvPr/>
        </p:nvCxnSpPr>
        <p:spPr bwMode="auto">
          <a:xfrm>
            <a:off x="4845844" y="2559050"/>
            <a:ext cx="36560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49" name="AutoShape 26"/>
          <p:cNvCxnSpPr>
            <a:cxnSpLocks noChangeShapeType="1"/>
          </p:cNvCxnSpPr>
          <p:nvPr/>
        </p:nvCxnSpPr>
        <p:spPr bwMode="auto">
          <a:xfrm>
            <a:off x="640556" y="5300663"/>
            <a:ext cx="365601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0" name="AutoShape 27"/>
          <p:cNvCxnSpPr>
            <a:cxnSpLocks noChangeShapeType="1"/>
          </p:cNvCxnSpPr>
          <p:nvPr/>
        </p:nvCxnSpPr>
        <p:spPr bwMode="auto">
          <a:xfrm>
            <a:off x="4845844" y="5300663"/>
            <a:ext cx="36560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1" name="AutoShape 28"/>
          <p:cNvCxnSpPr>
            <a:cxnSpLocks noChangeShapeType="1"/>
          </p:cNvCxnSpPr>
          <p:nvPr/>
        </p:nvCxnSpPr>
        <p:spPr bwMode="auto">
          <a:xfrm>
            <a:off x="4845844" y="3930650"/>
            <a:ext cx="36560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2" name="AutoShape 29"/>
          <p:cNvCxnSpPr>
            <a:cxnSpLocks noChangeShapeType="1"/>
          </p:cNvCxnSpPr>
          <p:nvPr/>
        </p:nvCxnSpPr>
        <p:spPr bwMode="auto">
          <a:xfrm>
            <a:off x="2469356" y="2559050"/>
            <a:ext cx="0" cy="127952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3" name="AutoShape 30"/>
          <p:cNvCxnSpPr>
            <a:cxnSpLocks noChangeShapeType="1"/>
          </p:cNvCxnSpPr>
          <p:nvPr/>
        </p:nvCxnSpPr>
        <p:spPr bwMode="auto">
          <a:xfrm>
            <a:off x="2469356" y="5300663"/>
            <a:ext cx="0" cy="68580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4" name="AutoShape 31"/>
          <p:cNvCxnSpPr>
            <a:cxnSpLocks noChangeShapeType="1"/>
          </p:cNvCxnSpPr>
          <p:nvPr/>
        </p:nvCxnSpPr>
        <p:spPr bwMode="auto">
          <a:xfrm>
            <a:off x="6674644" y="2559050"/>
            <a:ext cx="0" cy="36512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5" name="AutoShape 32"/>
          <p:cNvCxnSpPr>
            <a:cxnSpLocks noChangeShapeType="1"/>
          </p:cNvCxnSpPr>
          <p:nvPr/>
        </p:nvCxnSpPr>
        <p:spPr bwMode="auto">
          <a:xfrm>
            <a:off x="6674644" y="3930650"/>
            <a:ext cx="0" cy="36512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6" name="AutoShape 33"/>
          <p:cNvCxnSpPr>
            <a:cxnSpLocks noChangeShapeType="1"/>
          </p:cNvCxnSpPr>
          <p:nvPr/>
        </p:nvCxnSpPr>
        <p:spPr bwMode="auto">
          <a:xfrm>
            <a:off x="6674644" y="5300663"/>
            <a:ext cx="0" cy="36512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7" name="AutoShape 34"/>
          <p:cNvCxnSpPr>
            <a:cxnSpLocks noChangeShapeType="1"/>
          </p:cNvCxnSpPr>
          <p:nvPr/>
        </p:nvCxnSpPr>
        <p:spPr bwMode="auto">
          <a:xfrm>
            <a:off x="640556" y="3517900"/>
            <a:ext cx="365601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8" name="AutoShape 35"/>
          <p:cNvCxnSpPr>
            <a:cxnSpLocks noChangeShapeType="1"/>
          </p:cNvCxnSpPr>
          <p:nvPr/>
        </p:nvCxnSpPr>
        <p:spPr bwMode="auto">
          <a:xfrm>
            <a:off x="640556" y="5667375"/>
            <a:ext cx="365601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7" name="Heptagon 2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LO7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End of Chapter 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Assigning Costs to Cost Objects</a:t>
            </a:r>
          </a:p>
        </p:txBody>
      </p:sp>
      <p:sp>
        <p:nvSpPr>
          <p:cNvPr id="455683" name="AutoShape 3"/>
          <p:cNvSpPr>
            <a:spLocks noChangeArrowheads="1"/>
          </p:cNvSpPr>
          <p:nvPr/>
        </p:nvSpPr>
        <p:spPr bwMode="auto">
          <a:xfrm>
            <a:off x="3109119" y="2287588"/>
            <a:ext cx="2925762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buClr>
                <a:srgbClr val="FFFF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en-US" sz="2400" dirty="0">
                <a:solidFill>
                  <a:schemeClr val="bg1"/>
                </a:solidFill>
              </a:rPr>
              <a:t>Direct costs</a:t>
            </a:r>
          </a:p>
        </p:txBody>
      </p:sp>
      <p:sp>
        <p:nvSpPr>
          <p:cNvPr id="455684" name="AutoShape 4"/>
          <p:cNvSpPr>
            <a:spLocks noChangeArrowheads="1"/>
          </p:cNvSpPr>
          <p:nvPr/>
        </p:nvSpPr>
        <p:spPr bwMode="auto">
          <a:xfrm>
            <a:off x="3109119" y="4386263"/>
            <a:ext cx="2925762" cy="10969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Indirect costs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(common costs)</a:t>
            </a:r>
          </a:p>
        </p:txBody>
      </p:sp>
      <p:sp>
        <p:nvSpPr>
          <p:cNvPr id="7" name="Heptagon 6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Costs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63040" y="1646238"/>
            <a:ext cx="621792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LO2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Distinguish between product costs and period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costs,	and contrast their accounting treatment.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7360" y="2926080"/>
            <a:ext cx="5669280" cy="1189037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Product costs are the costs associated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with making the product available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and ready to sell.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7360" y="4572317"/>
            <a:ext cx="5669280" cy="457200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Product costs are inventoriable costs.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Period Costs</a:t>
            </a:r>
          </a:p>
        </p:txBody>
      </p:sp>
      <p:sp>
        <p:nvSpPr>
          <p:cNvPr id="458755" name="AutoShape 3"/>
          <p:cNvSpPr>
            <a:spLocks noChangeArrowheads="1"/>
          </p:cNvSpPr>
          <p:nvPr/>
        </p:nvSpPr>
        <p:spPr bwMode="auto">
          <a:xfrm>
            <a:off x="550069" y="1645920"/>
            <a:ext cx="8043862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kumimoji="1" lang="en-US" sz="2400" dirty="0">
                <a:solidFill>
                  <a:schemeClr val="bg1"/>
                </a:solidFill>
              </a:rPr>
              <a:t>Period costs are not considered product costs.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50069" y="2377757"/>
            <a:ext cx="3748087" cy="1554163"/>
            <a:chOff x="550069" y="2377757"/>
            <a:chExt cx="3748087" cy="1554163"/>
          </a:xfrm>
        </p:grpSpPr>
        <p:sp>
          <p:nvSpPr>
            <p:cNvPr id="10250" name="Line 5"/>
            <p:cNvSpPr>
              <a:spLocks noChangeShapeType="1"/>
            </p:cNvSpPr>
            <p:nvPr/>
          </p:nvSpPr>
          <p:spPr bwMode="auto">
            <a:xfrm>
              <a:off x="2423319" y="2377757"/>
              <a:ext cx="0" cy="8223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51" name="AutoShape 4"/>
            <p:cNvSpPr>
              <a:spLocks noChangeArrowheads="1"/>
            </p:cNvSpPr>
            <p:nvPr/>
          </p:nvSpPr>
          <p:spPr bwMode="auto">
            <a:xfrm>
              <a:off x="550069" y="3200082"/>
              <a:ext cx="3748087" cy="73183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</a:rPr>
                <a:t>Selling Costs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45844" y="2377757"/>
            <a:ext cx="3748087" cy="1554163"/>
            <a:chOff x="4845844" y="2377757"/>
            <a:chExt cx="3748087" cy="1554163"/>
          </a:xfrm>
        </p:grpSpPr>
        <p:sp>
          <p:nvSpPr>
            <p:cNvPr id="10248" name="AutoShape 6"/>
            <p:cNvSpPr>
              <a:spLocks noChangeArrowheads="1"/>
            </p:cNvSpPr>
            <p:nvPr/>
          </p:nvSpPr>
          <p:spPr bwMode="auto">
            <a:xfrm>
              <a:off x="4845844" y="3200082"/>
              <a:ext cx="3748087" cy="73183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</a:rPr>
                <a:t>Administrative Costs</a:t>
              </a: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6720681" y="2377757"/>
              <a:ext cx="0" cy="8223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3" name="Heptagon 12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LO2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Cost Identification for Merchandising Firms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63040" y="1646238"/>
            <a:ext cx="6217920" cy="7318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none" anchor="ctr"/>
          <a:lstStyle/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LO3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Explain the differences between product cost</a:t>
            </a:r>
          </a:p>
          <a:p>
            <a:pPr defTabSz="36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for a merchandiser and for a manufacturer.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743200"/>
            <a:ext cx="7315200" cy="1189037"/>
          </a:xfrm>
          <a:prstGeom prst="rect">
            <a:avLst/>
          </a:prstGeom>
          <a:noFill/>
        </p:spPr>
        <p:txBody>
          <a:bodyPr wrap="none"/>
          <a:lstStyle/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Product cost includes the cost of the merchandise,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freight costs, and any other costs incurred to get</a:t>
            </a:r>
          </a:p>
          <a:p>
            <a:pPr defTabSz="27432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the product ready to sell.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Flow of Product Costs</a:t>
            </a:r>
          </a:p>
        </p:txBody>
      </p:sp>
      <p:sp>
        <p:nvSpPr>
          <p:cNvPr id="461830" name="AutoShape 6"/>
          <p:cNvSpPr>
            <a:spLocks noChangeArrowheads="1"/>
          </p:cNvSpPr>
          <p:nvPr/>
        </p:nvSpPr>
        <p:spPr bwMode="auto">
          <a:xfrm>
            <a:off x="2743994" y="2928303"/>
            <a:ext cx="3656012" cy="10969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Merchandise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</a:rPr>
              <a:t>Inventory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50069" y="1464627"/>
            <a:ext cx="4021138" cy="1463674"/>
            <a:chOff x="633" y="979"/>
            <a:chExt cx="2533" cy="922"/>
          </a:xfrm>
        </p:grpSpPr>
        <p:sp>
          <p:nvSpPr>
            <p:cNvPr id="12307" name="Rectangle 3"/>
            <p:cNvSpPr>
              <a:spLocks noChangeArrowheads="1"/>
            </p:cNvSpPr>
            <p:nvPr/>
          </p:nvSpPr>
          <p:spPr bwMode="auto">
            <a:xfrm>
              <a:off x="633" y="979"/>
              <a:ext cx="1354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2400" dirty="0"/>
                <a:t>Invoice cost of</a:t>
              </a:r>
            </a:p>
            <a:p>
              <a:pPr algn="ctr" eaLnBrk="0" hangingPunct="0"/>
              <a:r>
                <a:rPr lang="en-US" sz="2400" dirty="0"/>
                <a:t>merchandise</a:t>
              </a:r>
            </a:p>
          </p:txBody>
        </p:sp>
        <p:cxnSp>
          <p:nvCxnSpPr>
            <p:cNvPr id="12308" name="AutoShape 11"/>
            <p:cNvCxnSpPr>
              <a:cxnSpLocks noChangeShapeType="1"/>
              <a:stCxn id="12307" idx="3"/>
              <a:endCxn id="461830" idx="0"/>
            </p:cNvCxnSpPr>
            <p:nvPr/>
          </p:nvCxnSpPr>
          <p:spPr bwMode="auto">
            <a:xfrm>
              <a:off x="1987" y="1240"/>
              <a:ext cx="1179" cy="661"/>
            </a:xfrm>
            <a:prstGeom prst="bentConnector2">
              <a:avLst/>
            </a:prstGeom>
            <a:noFill/>
            <a:ln w="19050">
              <a:solidFill>
                <a:schemeClr val="bg1"/>
              </a:solidFill>
              <a:miter lim="800000"/>
              <a:headEnd type="none" w="sm" len="sm"/>
              <a:tailEnd type="triangle" w="med" len="med"/>
            </a:ln>
          </p:spPr>
        </p:cxn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50069" y="2577465"/>
            <a:ext cx="2193925" cy="900113"/>
            <a:chOff x="633" y="1680"/>
            <a:chExt cx="1382" cy="567"/>
          </a:xfrm>
        </p:grpSpPr>
        <p:sp>
          <p:nvSpPr>
            <p:cNvPr id="12305" name="Rectangle 4"/>
            <p:cNvSpPr>
              <a:spLocks noChangeArrowheads="1"/>
            </p:cNvSpPr>
            <p:nvPr/>
          </p:nvSpPr>
          <p:spPr bwMode="auto">
            <a:xfrm>
              <a:off x="633" y="1680"/>
              <a:ext cx="1036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lang="en-US" sz="2400" dirty="0"/>
                <a:t>Freight-in</a:t>
              </a:r>
            </a:p>
          </p:txBody>
        </p:sp>
        <p:cxnSp>
          <p:nvCxnSpPr>
            <p:cNvPr id="12306" name="AutoShape 12"/>
            <p:cNvCxnSpPr>
              <a:cxnSpLocks noChangeShapeType="1"/>
              <a:stCxn id="12305" idx="2"/>
            </p:cNvCxnSpPr>
            <p:nvPr/>
          </p:nvCxnSpPr>
          <p:spPr bwMode="auto">
            <a:xfrm rot="16200000" flipH="1">
              <a:off x="1442" y="1675"/>
              <a:ext cx="281" cy="864"/>
            </a:xfrm>
            <a:prstGeom prst="bentConnector2">
              <a:avLst/>
            </a:prstGeom>
            <a:noFill/>
            <a:ln w="19050">
              <a:solidFill>
                <a:schemeClr val="bg1"/>
              </a:solidFill>
              <a:miter lim="800000"/>
              <a:headEnd type="none" w="sm" len="sm"/>
              <a:tailEnd type="triangle" w="med" len="med"/>
            </a:ln>
          </p:spPr>
        </p:cxn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120481" y="1463040"/>
            <a:ext cx="3473450" cy="2014538"/>
            <a:chOff x="3512" y="978"/>
            <a:chExt cx="2188" cy="1269"/>
          </a:xfrm>
        </p:grpSpPr>
        <p:sp>
          <p:nvSpPr>
            <p:cNvPr id="12303" name="Rectangle 5"/>
            <p:cNvSpPr>
              <a:spLocks noChangeArrowheads="1"/>
            </p:cNvSpPr>
            <p:nvPr/>
          </p:nvSpPr>
          <p:spPr bwMode="auto">
            <a:xfrm>
              <a:off x="3512" y="978"/>
              <a:ext cx="218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lang="en-US" sz="2400" dirty="0"/>
                <a:t>Other costs to prepare</a:t>
              </a:r>
            </a:p>
            <a:p>
              <a:pPr algn="ctr" eaLnBrk="0" hangingPunct="0"/>
              <a:r>
                <a:rPr lang="en-US" sz="2400" dirty="0"/>
                <a:t>merchandise for sale</a:t>
              </a:r>
            </a:p>
          </p:txBody>
        </p:sp>
        <p:cxnSp>
          <p:nvCxnSpPr>
            <p:cNvPr id="12304" name="AutoShape 13"/>
            <p:cNvCxnSpPr>
              <a:cxnSpLocks noChangeShapeType="1"/>
              <a:stCxn id="12303" idx="2"/>
            </p:cNvCxnSpPr>
            <p:nvPr/>
          </p:nvCxnSpPr>
          <p:spPr bwMode="auto">
            <a:xfrm rot="5400000">
              <a:off x="4058" y="1699"/>
              <a:ext cx="808" cy="288"/>
            </a:xfrm>
            <a:prstGeom prst="bentConnector2">
              <a:avLst/>
            </a:prstGeom>
            <a:noFill/>
            <a:ln w="19050">
              <a:solidFill>
                <a:schemeClr val="bg1"/>
              </a:solidFill>
              <a:miter lim="800000"/>
              <a:headEnd type="none" w="sm" len="sm"/>
              <a:tailEnd type="triangle" w="med" len="med"/>
            </a:ln>
          </p:spPr>
        </p:cxn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50069" y="4025265"/>
            <a:ext cx="4022725" cy="2462213"/>
            <a:chOff x="633" y="2592"/>
            <a:chExt cx="2534" cy="1551"/>
          </a:xfrm>
        </p:grpSpPr>
        <p:sp>
          <p:nvSpPr>
            <p:cNvPr id="461831" name="AutoShape 7"/>
            <p:cNvSpPr>
              <a:spLocks noChangeArrowheads="1"/>
            </p:cNvSpPr>
            <p:nvPr/>
          </p:nvSpPr>
          <p:spPr bwMode="auto">
            <a:xfrm>
              <a:off x="633" y="2936"/>
              <a:ext cx="2361" cy="92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Cost of</a:t>
              </a:r>
            </a:p>
            <a:p>
              <a:pPr algn="ctr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Goods Sold</a:t>
              </a:r>
            </a:p>
            <a:p>
              <a:pPr algn="ctr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(Income Statement)</a:t>
              </a:r>
            </a:p>
          </p:txBody>
        </p:sp>
        <p:sp>
          <p:nvSpPr>
            <p:cNvPr id="12301" name="Rectangle 9"/>
            <p:cNvSpPr>
              <a:spLocks noChangeArrowheads="1"/>
            </p:cNvSpPr>
            <p:nvPr/>
          </p:nvSpPr>
          <p:spPr bwMode="auto">
            <a:xfrm>
              <a:off x="633" y="3857"/>
              <a:ext cx="2361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lang="en-US" sz="2400" dirty="0"/>
                <a:t>Goods sold</a:t>
              </a:r>
            </a:p>
          </p:txBody>
        </p:sp>
        <p:cxnSp>
          <p:nvCxnSpPr>
            <p:cNvPr id="12302" name="AutoShape 14"/>
            <p:cNvCxnSpPr>
              <a:cxnSpLocks noChangeShapeType="1"/>
            </p:cNvCxnSpPr>
            <p:nvPr/>
          </p:nvCxnSpPr>
          <p:spPr bwMode="auto">
            <a:xfrm rot="5400000">
              <a:off x="2319" y="2087"/>
              <a:ext cx="344" cy="1353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bg1"/>
              </a:solidFill>
              <a:miter lim="800000"/>
              <a:headEnd type="none" w="sm" len="sm"/>
              <a:tailEnd type="triangle" w="med" len="med"/>
            </a:ln>
          </p:spPr>
        </p:cxn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4572794" y="4025265"/>
            <a:ext cx="4021137" cy="2462213"/>
            <a:chOff x="3167" y="2592"/>
            <a:chExt cx="2533" cy="1551"/>
          </a:xfrm>
        </p:grpSpPr>
        <p:sp>
          <p:nvSpPr>
            <p:cNvPr id="461832" name="AutoShape 8"/>
            <p:cNvSpPr>
              <a:spLocks noChangeArrowheads="1"/>
            </p:cNvSpPr>
            <p:nvPr/>
          </p:nvSpPr>
          <p:spPr bwMode="auto">
            <a:xfrm>
              <a:off x="3339" y="2936"/>
              <a:ext cx="2361" cy="92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Ending</a:t>
              </a:r>
            </a:p>
            <a:p>
              <a:pPr algn="ctr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Inventory</a:t>
              </a:r>
            </a:p>
            <a:p>
              <a:pPr algn="ctr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(Balance Sheet)</a:t>
              </a: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3339" y="3857"/>
              <a:ext cx="2361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lang="en-US" sz="2400" dirty="0"/>
                <a:t>Goods not yet sold</a:t>
              </a:r>
            </a:p>
          </p:txBody>
        </p:sp>
        <p:cxnSp>
          <p:nvCxnSpPr>
            <p:cNvPr id="12299" name="AutoShape 15"/>
            <p:cNvCxnSpPr>
              <a:cxnSpLocks noChangeShapeType="1"/>
            </p:cNvCxnSpPr>
            <p:nvPr/>
          </p:nvCxnSpPr>
          <p:spPr bwMode="auto">
            <a:xfrm rot="16200000" flipH="1">
              <a:off x="3672" y="2087"/>
              <a:ext cx="344" cy="1353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bg1"/>
              </a:solidFill>
              <a:miter lim="800000"/>
              <a:headEnd type="none" w="sm" len="sm"/>
              <a:tailEnd type="triangle" w="med" len="med"/>
            </a:ln>
          </p:spPr>
        </p:cxnSp>
      </p:grpSp>
      <p:sp>
        <p:nvSpPr>
          <p:cNvPr id="21" name="Heptagon 20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LO3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1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Goods Sold Schedule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005840" y="1827213"/>
            <a:ext cx="7132320" cy="3293427"/>
            <a:chOff x="1005840" y="1827213"/>
            <a:chExt cx="7132320" cy="3293427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645920" y="1827213"/>
              <a:ext cx="5852160" cy="137318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/>
                <a:t>JASON’S SUPPLY COMPANY</a:t>
              </a:r>
            </a:p>
            <a:p>
              <a:pPr algn="ctr" eaLnBrk="0" hangingPunct="0"/>
              <a:r>
                <a:rPr lang="en-US" sz="2400" dirty="0"/>
                <a:t>Cost of Goods Sold Schedule</a:t>
              </a:r>
            </a:p>
            <a:p>
              <a:pPr algn="ctr" eaLnBrk="0" hangingPunct="0"/>
              <a:r>
                <a:rPr lang="en-US" sz="2400" dirty="0"/>
                <a:t>For the Year Ending December 31, </a:t>
              </a:r>
              <a:r>
                <a:rPr lang="en-US" sz="2400" dirty="0" smtClean="0"/>
                <a:t>2016</a:t>
              </a:r>
              <a:endParaRPr lang="en-US" sz="2400" dirty="0"/>
            </a:p>
          </p:txBody>
        </p:sp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1005840" y="3108960"/>
              <a:ext cx="7132320" cy="20116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274320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	Beginning inventory, Jan. 1, 2016			$  23,000</a:t>
              </a:r>
            </a:p>
            <a:p>
              <a:pPr algn="ctr" defTabSz="274320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+	Purchases during 2016					  			</a:t>
              </a:r>
              <a:r>
                <a:rPr lang="en-US" sz="2400" u="sng" dirty="0" smtClean="0">
                  <a:solidFill>
                    <a:schemeClr val="bg1"/>
                  </a:solidFill>
                </a:rPr>
                <a:t>  300,000</a:t>
              </a:r>
            </a:p>
            <a:p>
              <a:pPr algn="ctr" defTabSz="274320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=	Goods available for sale in 2016				$323,000</a:t>
              </a:r>
            </a:p>
            <a:p>
              <a:pPr algn="ctr" defTabSz="274320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–	Ending inventory, Dec. 31, 2016			</a:t>
              </a:r>
              <a:r>
                <a:rPr lang="en-US" sz="2400" u="sng" dirty="0" smtClean="0">
                  <a:solidFill>
                    <a:schemeClr val="bg1"/>
                  </a:solidFill>
                </a:rPr>
                <a:t>       30,000</a:t>
              </a:r>
            </a:p>
            <a:p>
              <a:pPr algn="ctr" defTabSz="274320" eaLnBrk="0" hangingPunct="0">
                <a:defRPr/>
              </a:pPr>
              <a:r>
                <a:rPr lang="en-US" sz="2400" dirty="0" smtClean="0">
                  <a:solidFill>
                    <a:schemeClr val="bg1"/>
                  </a:solidFill>
                </a:rPr>
                <a:t>=	Cost of goods sold for 2016						$293,000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Heptagon 5"/>
          <p:cNvSpPr/>
          <p:nvPr/>
        </p:nvSpPr>
        <p:spPr>
          <a:xfrm>
            <a:off x="274638" y="274638"/>
            <a:ext cx="731837" cy="547687"/>
          </a:xfrm>
          <a:prstGeom prst="heptagon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LO3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©2016 Michael Werner and Mark Friedman, Management Accounting Werner/Friedman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1157</Words>
  <Application>Microsoft Office PowerPoint</Application>
  <PresentationFormat>On-screen Show (4:3)</PresentationFormat>
  <Paragraphs>459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Monotype Sorts</vt:lpstr>
      <vt:lpstr>Tahoma</vt:lpstr>
      <vt:lpstr>Office Theme</vt:lpstr>
      <vt:lpstr>Chapter 2</vt:lpstr>
      <vt:lpstr>Learning Objectives</vt:lpstr>
      <vt:lpstr>Assigning Costs to Cost Objects</vt:lpstr>
      <vt:lpstr>Assigning Costs to Cost Objects</vt:lpstr>
      <vt:lpstr>Product Costs</vt:lpstr>
      <vt:lpstr>Period Costs</vt:lpstr>
      <vt:lpstr>Product Cost Identification for Merchandising Firms</vt:lpstr>
      <vt:lpstr>The Flow of Product Costs</vt:lpstr>
      <vt:lpstr>Cost of Goods Sold Schedule</vt:lpstr>
      <vt:lpstr>Product Cost Identification for Manufacturing Firms</vt:lpstr>
      <vt:lpstr>Prime Cost and Conversion Cost</vt:lpstr>
      <vt:lpstr>Inventory Classifications</vt:lpstr>
      <vt:lpstr>Manufacturing Overhead or Burden</vt:lpstr>
      <vt:lpstr>The Flow of Product Costs –Manufacturing Company</vt:lpstr>
      <vt:lpstr>The Flow of Product Costs –Manufacturing Company</vt:lpstr>
      <vt:lpstr>The Flow of Product Costs –Manufacturing Company</vt:lpstr>
      <vt:lpstr>The Flow of Product Costs –Manufacturing Company</vt:lpstr>
      <vt:lpstr>The Flow of Product Costs –Manufacturing Company</vt:lpstr>
      <vt:lpstr>Cost of Goods Manufactured Schedule</vt:lpstr>
      <vt:lpstr>Cost of Goods Manufactured Schedule</vt:lpstr>
      <vt:lpstr>Cost of Goods Manufactured Schedule</vt:lpstr>
      <vt:lpstr>Cost of Goods Manufactured Schedule</vt:lpstr>
      <vt:lpstr>Cost of Goods Manufactured Schedule</vt:lpstr>
      <vt:lpstr>Cost of Goods Manufactured Schedule</vt:lpstr>
      <vt:lpstr>Product Cost Identification for Service Firms</vt:lpstr>
      <vt:lpstr>The Flow of Service Costs</vt:lpstr>
      <vt:lpstr>Cost of Services Schedule</vt:lpstr>
      <vt:lpstr>Hybrid Firms</vt:lpstr>
      <vt:lpstr>Recording Manufacturing Costs</vt:lpstr>
      <vt:lpstr>Recording Manufacturing Costs</vt:lpstr>
      <vt:lpstr>Recording Manufacturing Costs</vt:lpstr>
      <vt:lpstr>Recording Manufacturing Costs</vt:lpstr>
      <vt:lpstr>Recording Manufacturing Costs</vt:lpstr>
      <vt:lpstr>Recording Manufacturing Costs</vt:lpstr>
      <vt:lpstr>Recording Manufacturing Costs</vt:lpstr>
      <vt:lpstr>End of Chapter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Jim</dc:creator>
  <cp:lastModifiedBy>Dr. Mark Friedman</cp:lastModifiedBy>
  <cp:revision>113</cp:revision>
  <dcterms:created xsi:type="dcterms:W3CDTF">2009-07-11T11:43:39Z</dcterms:created>
  <dcterms:modified xsi:type="dcterms:W3CDTF">2017-06-20T13:33:05Z</dcterms:modified>
</cp:coreProperties>
</file>